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3" r:id="rId3"/>
    <p:sldId id="364" r:id="rId4"/>
    <p:sldId id="257" r:id="rId5"/>
    <p:sldId id="320" r:id="rId6"/>
    <p:sldId id="321" r:id="rId7"/>
    <p:sldId id="350" r:id="rId8"/>
    <p:sldId id="351" r:id="rId9"/>
    <p:sldId id="323" r:id="rId10"/>
    <p:sldId id="345" r:id="rId11"/>
    <p:sldId id="365" r:id="rId12"/>
    <p:sldId id="366" r:id="rId13"/>
    <p:sldId id="367" r:id="rId14"/>
    <p:sldId id="368" r:id="rId15"/>
    <p:sldId id="325" r:id="rId16"/>
    <p:sldId id="341" r:id="rId17"/>
    <p:sldId id="342" r:id="rId18"/>
    <p:sldId id="398" r:id="rId19"/>
    <p:sldId id="346" r:id="rId20"/>
    <p:sldId id="258" r:id="rId21"/>
    <p:sldId id="259" r:id="rId22"/>
    <p:sldId id="347" r:id="rId23"/>
    <p:sldId id="261" r:id="rId24"/>
    <p:sldId id="266" r:id="rId25"/>
    <p:sldId id="267" r:id="rId26"/>
    <p:sldId id="271" r:id="rId27"/>
    <p:sldId id="354" r:id="rId28"/>
    <p:sldId id="353" r:id="rId29"/>
    <p:sldId id="268" r:id="rId30"/>
    <p:sldId id="274" r:id="rId31"/>
    <p:sldId id="273" r:id="rId32"/>
    <p:sldId id="275" r:id="rId33"/>
    <p:sldId id="355" r:id="rId34"/>
    <p:sldId id="356" r:id="rId35"/>
    <p:sldId id="357" r:id="rId36"/>
    <p:sldId id="272" r:id="rId37"/>
    <p:sldId id="281" r:id="rId38"/>
    <p:sldId id="279" r:id="rId39"/>
    <p:sldId id="369" r:id="rId40"/>
    <p:sldId id="370" r:id="rId41"/>
    <p:sldId id="280" r:id="rId42"/>
    <p:sldId id="278" r:id="rId43"/>
    <p:sldId id="359" r:id="rId44"/>
    <p:sldId id="360" r:id="rId45"/>
    <p:sldId id="371" r:id="rId46"/>
    <p:sldId id="373" r:id="rId47"/>
    <p:sldId id="372" r:id="rId48"/>
    <p:sldId id="374" r:id="rId49"/>
    <p:sldId id="375" r:id="rId50"/>
    <p:sldId id="376" r:id="rId51"/>
    <p:sldId id="377" r:id="rId52"/>
    <p:sldId id="378" r:id="rId53"/>
    <p:sldId id="396" r:id="rId54"/>
    <p:sldId id="361" r:id="rId55"/>
    <p:sldId id="379" r:id="rId56"/>
    <p:sldId id="380" r:id="rId57"/>
    <p:sldId id="381" r:id="rId58"/>
    <p:sldId id="382" r:id="rId59"/>
    <p:sldId id="383" r:id="rId60"/>
    <p:sldId id="384" r:id="rId61"/>
    <p:sldId id="385" r:id="rId62"/>
    <p:sldId id="386" r:id="rId63"/>
    <p:sldId id="387" r:id="rId64"/>
    <p:sldId id="388" r:id="rId65"/>
    <p:sldId id="394" r:id="rId66"/>
    <p:sldId id="362" r:id="rId67"/>
    <p:sldId id="389" r:id="rId68"/>
    <p:sldId id="287" r:id="rId69"/>
    <p:sldId id="288" r:id="rId70"/>
    <p:sldId id="289" r:id="rId71"/>
    <p:sldId id="290" r:id="rId72"/>
    <p:sldId id="291" r:id="rId73"/>
    <p:sldId id="292" r:id="rId74"/>
    <p:sldId id="400" r:id="rId75"/>
    <p:sldId id="401" r:id="rId76"/>
    <p:sldId id="402" r:id="rId77"/>
    <p:sldId id="296" r:id="rId78"/>
    <p:sldId id="297" r:id="rId79"/>
    <p:sldId id="298" r:id="rId80"/>
    <p:sldId id="299" r:id="rId81"/>
    <p:sldId id="395" r:id="rId82"/>
    <p:sldId id="363" r:id="rId83"/>
    <p:sldId id="399" r:id="rId84"/>
    <p:sldId id="327" r:id="rId85"/>
    <p:sldId id="328" r:id="rId86"/>
    <p:sldId id="330" r:id="rId87"/>
    <p:sldId id="331" r:id="rId88"/>
    <p:sldId id="332" r:id="rId89"/>
    <p:sldId id="333" r:id="rId90"/>
    <p:sldId id="390" r:id="rId91"/>
    <p:sldId id="391" r:id="rId92"/>
    <p:sldId id="392" r:id="rId93"/>
    <p:sldId id="339" r:id="rId94"/>
    <p:sldId id="397" r:id="rId95"/>
    <p:sldId id="260" r:id="rId96"/>
    <p:sldId id="284" r:id="rId97"/>
    <p:sldId id="285" r:id="rId98"/>
    <p:sldId id="393" r:id="rId9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FD9361C-D032-4AEF-A2F7-CE04F1A37E37}">
          <p14:sldIdLst>
            <p14:sldId id="256"/>
            <p14:sldId id="403"/>
            <p14:sldId id="364"/>
            <p14:sldId id="257"/>
          </p14:sldIdLst>
        </p14:section>
        <p14:section name="I - Cris d'alarme et criticité" id="{CECC311C-E980-4AA0-93F6-28F134CF8DEC}">
          <p14:sldIdLst>
            <p14:sldId id="320"/>
            <p14:sldId id="321"/>
            <p14:sldId id="350"/>
            <p14:sldId id="351"/>
            <p14:sldId id="323"/>
            <p14:sldId id="345"/>
            <p14:sldId id="365"/>
            <p14:sldId id="366"/>
            <p14:sldId id="367"/>
            <p14:sldId id="368"/>
            <p14:sldId id="325"/>
            <p14:sldId id="341"/>
            <p14:sldId id="342"/>
            <p14:sldId id="398"/>
            <p14:sldId id="346"/>
          </p14:sldIdLst>
        </p14:section>
        <p14:section name="II - La croûte terrestre, les mines, les minerais" id="{30F4BD36-1975-4711-B5D4-72976C74BAED}">
          <p14:sldIdLst>
            <p14:sldId id="258"/>
            <p14:sldId id="259"/>
            <p14:sldId id="347"/>
            <p14:sldId id="261"/>
            <p14:sldId id="266"/>
            <p14:sldId id="267"/>
            <p14:sldId id="271"/>
            <p14:sldId id="354"/>
            <p14:sldId id="353"/>
          </p14:sldIdLst>
        </p14:section>
        <p14:section name="III - Ressources vs. Réserves" id="{0B5FC23F-693C-49BD-A4DA-E3B647AD613A}">
          <p14:sldIdLst>
            <p14:sldId id="268"/>
            <p14:sldId id="274"/>
            <p14:sldId id="273"/>
            <p14:sldId id="275"/>
            <p14:sldId id="355"/>
            <p14:sldId id="356"/>
            <p14:sldId id="357"/>
            <p14:sldId id="272"/>
            <p14:sldId id="281"/>
            <p14:sldId id="279"/>
            <p14:sldId id="369"/>
            <p14:sldId id="370"/>
            <p14:sldId id="280"/>
            <p14:sldId id="278"/>
            <p14:sldId id="359"/>
            <p14:sldId id="360"/>
            <p14:sldId id="371"/>
            <p14:sldId id="373"/>
            <p14:sldId id="372"/>
            <p14:sldId id="374"/>
            <p14:sldId id="375"/>
            <p14:sldId id="376"/>
            <p14:sldId id="377"/>
            <p14:sldId id="378"/>
            <p14:sldId id="396"/>
          </p14:sldIdLst>
        </p14:section>
        <p14:section name="IV - La limite floue de l'énergie" id="{EDD6B4EA-2FC6-489D-B026-816EA5026A8C}">
          <p14:sldIdLst>
            <p14:sldId id="361"/>
            <p14:sldId id="379"/>
            <p14:sldId id="380"/>
            <p14:sldId id="381"/>
            <p14:sldId id="382"/>
            <p14:sldId id="383"/>
            <p14:sldId id="384"/>
            <p14:sldId id="385"/>
            <p14:sldId id="386"/>
            <p14:sldId id="387"/>
            <p14:sldId id="388"/>
            <p14:sldId id="394"/>
          </p14:sldIdLst>
        </p14:section>
        <p14:section name="V - Et l'humain, la planète, le climat" id="{37F5F996-A661-44B7-B18F-FC4DE42ED86B}">
          <p14:sldIdLst>
            <p14:sldId id="362"/>
            <p14:sldId id="389"/>
            <p14:sldId id="287"/>
            <p14:sldId id="288"/>
            <p14:sldId id="289"/>
            <p14:sldId id="290"/>
            <p14:sldId id="291"/>
            <p14:sldId id="292"/>
            <p14:sldId id="400"/>
            <p14:sldId id="401"/>
            <p14:sldId id="402"/>
            <p14:sldId id="296"/>
            <p14:sldId id="297"/>
            <p14:sldId id="298"/>
            <p14:sldId id="299"/>
            <p14:sldId id="395"/>
          </p14:sldIdLst>
        </p14:section>
        <p14:section name="VI - La différence entre recyclage et magie" id="{771EF63D-B003-4162-82FC-979669DD524B}">
          <p14:sldIdLst>
            <p14:sldId id="363"/>
            <p14:sldId id="399"/>
            <p14:sldId id="327"/>
            <p14:sldId id="328"/>
            <p14:sldId id="330"/>
            <p14:sldId id="331"/>
            <p14:sldId id="332"/>
            <p14:sldId id="333"/>
            <p14:sldId id="390"/>
            <p14:sldId id="391"/>
            <p14:sldId id="392"/>
            <p14:sldId id="339"/>
            <p14:sldId id="397"/>
            <p14:sldId id="260"/>
            <p14:sldId id="284"/>
            <p14:sldId id="285"/>
            <p14:sldId id="3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ege-re\Desktop\Cours%20Economie%20Circulaire\bp-stats-review-2018-all-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ege-re\Desktop\Cours%20Economie%20Circulaire\Ressources%20primaires\&#233;tai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ege-re\Desktop\Cours%20Economie%20Circulaire\Ressources%20primaires\&#233;tai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amege-re\Desktop\Cours%20Economie%20Circulaire\Ressources%20primaires\&#233;tain.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minerals.usgs.gov/minerals/pubs/historical-statistics/ds140-copp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local\AppData\Roaming\Microsoft\Excel\Classeur1%20(version%201).xlsb"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r>
              <a:rPr lang="fr-FR" dirty="0"/>
              <a:t>Consommation mondiale d'énergie primaire</a:t>
            </a:r>
          </a:p>
        </c:rich>
      </c:tx>
      <c:overlay val="0"/>
      <c:spPr>
        <a:noFill/>
        <a:ln>
          <a:noFill/>
        </a:ln>
        <a:effectLst/>
      </c:spPr>
      <c:txPr>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940548708881477"/>
          <c:y val="0.1507639253426655"/>
          <c:w val="0.73743681127047356"/>
          <c:h val="0.64008180227471567"/>
        </c:manualLayout>
      </c:layout>
      <c:scatterChart>
        <c:scatterStyle val="lineMarker"/>
        <c:varyColors val="0"/>
        <c:ser>
          <c:idx val="0"/>
          <c:order val="0"/>
          <c:spPr>
            <a:ln w="28575" cap="rnd">
              <a:noFill/>
              <a:round/>
            </a:ln>
            <a:effectLst/>
          </c:spPr>
          <c:marker>
            <c:symbol val="circle"/>
            <c:size val="13"/>
            <c:spPr>
              <a:solidFill>
                <a:srgbClr val="FF0000"/>
              </a:solidFill>
              <a:ln w="9525">
                <a:solidFill>
                  <a:schemeClr val="accent1"/>
                </a:solidFill>
              </a:ln>
              <a:effectLst/>
            </c:spPr>
          </c:marker>
          <c:xVal>
            <c:numRef>
              <c:f>'Primary Energy Consumption'!$B$3:$BB$3</c:f>
              <c:numCache>
                <c:formatCode>General</c:formatCode>
                <c:ptCount val="53"/>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numCache>
            </c:numRef>
          </c:xVal>
          <c:yVal>
            <c:numRef>
              <c:f>'Primary Energy Consumption'!$B$111:$BB$111</c:f>
              <c:numCache>
                <c:formatCode>[&gt;0.05]0.0;[=0]\-;\^</c:formatCode>
                <c:ptCount val="53"/>
                <c:pt idx="0">
                  <c:v>3701.5183311999385</c:v>
                </c:pt>
                <c:pt idx="1">
                  <c:v>3902.3681102966984</c:v>
                </c:pt>
                <c:pt idx="2">
                  <c:v>4049.7803122883452</c:v>
                </c:pt>
                <c:pt idx="3">
                  <c:v>4295.4203576938116</c:v>
                </c:pt>
                <c:pt idx="4">
                  <c:v>4589.72651028163</c:v>
                </c:pt>
                <c:pt idx="5">
                  <c:v>4874.8402612932105</c:v>
                </c:pt>
                <c:pt idx="6">
                  <c:v>5079.3063296251721</c:v>
                </c:pt>
                <c:pt idx="7">
                  <c:v>5352.9892048416605</c:v>
                </c:pt>
                <c:pt idx="8">
                  <c:v>5661.3849336606072</c:v>
                </c:pt>
                <c:pt idx="9">
                  <c:v>5688.4590196760983</c:v>
                </c:pt>
                <c:pt idx="10">
                  <c:v>5718.2026246727919</c:v>
                </c:pt>
                <c:pt idx="11">
                  <c:v>6029.482347234848</c:v>
                </c:pt>
                <c:pt idx="12">
                  <c:v>6243.6511037922637</c:v>
                </c:pt>
                <c:pt idx="13">
                  <c:v>6451.1093265497748</c:v>
                </c:pt>
                <c:pt idx="14">
                  <c:v>6674.7849744161431</c:v>
                </c:pt>
                <c:pt idx="15">
                  <c:v>6627.1002038332745</c:v>
                </c:pt>
                <c:pt idx="16">
                  <c:v>6591.0054724379161</c:v>
                </c:pt>
                <c:pt idx="17">
                  <c:v>6563.8623219363835</c:v>
                </c:pt>
                <c:pt idx="18">
                  <c:v>6669.0543448641629</c:v>
                </c:pt>
                <c:pt idx="19">
                  <c:v>6985.3083912927559</c:v>
                </c:pt>
                <c:pt idx="20">
                  <c:v>7162.1178824868821</c:v>
                </c:pt>
                <c:pt idx="21">
                  <c:v>7319.6325634417599</c:v>
                </c:pt>
                <c:pt idx="22">
                  <c:v>7577.6227695827438</c:v>
                </c:pt>
                <c:pt idx="23">
                  <c:v>7864.1428565066608</c:v>
                </c:pt>
                <c:pt idx="24">
                  <c:v>8021.4483691936666</c:v>
                </c:pt>
                <c:pt idx="25">
                  <c:v>8111.6379950050687</c:v>
                </c:pt>
                <c:pt idx="26">
                  <c:v>8166.934586472491</c:v>
                </c:pt>
                <c:pt idx="27">
                  <c:v>8229.8655237645216</c:v>
                </c:pt>
                <c:pt idx="28">
                  <c:v>8282.506915556185</c:v>
                </c:pt>
                <c:pt idx="29">
                  <c:v>8393.1859536660832</c:v>
                </c:pt>
                <c:pt idx="30">
                  <c:v>8565.2354796459931</c:v>
                </c:pt>
                <c:pt idx="31">
                  <c:v>8816.4083079446355</c:v>
                </c:pt>
                <c:pt idx="32">
                  <c:v>8915.4386049712084</c:v>
                </c:pt>
                <c:pt idx="33">
                  <c:v>8969.0309218000421</c:v>
                </c:pt>
                <c:pt idx="34">
                  <c:v>9126.6167822239931</c:v>
                </c:pt>
                <c:pt idx="35">
                  <c:v>9356.3683344201054</c:v>
                </c:pt>
                <c:pt idx="36">
                  <c:v>9461.530286462088</c:v>
                </c:pt>
                <c:pt idx="37">
                  <c:v>9677.6948461677948</c:v>
                </c:pt>
                <c:pt idx="38">
                  <c:v>10031.159652586599</c:v>
                </c:pt>
                <c:pt idx="39">
                  <c:v>10525.098327642745</c:v>
                </c:pt>
                <c:pt idx="40">
                  <c:v>10893.585266330207</c:v>
                </c:pt>
                <c:pt idx="41">
                  <c:v>11220.301429607671</c:v>
                </c:pt>
                <c:pt idx="42">
                  <c:v>11588.352993317092</c:v>
                </c:pt>
                <c:pt idx="43">
                  <c:v>11738.525779706788</c:v>
                </c:pt>
                <c:pt idx="44">
                  <c:v>11549.931034867031</c:v>
                </c:pt>
                <c:pt idx="45">
                  <c:v>12119.439419624656</c:v>
                </c:pt>
                <c:pt idx="46">
                  <c:v>12414.366347499132</c:v>
                </c:pt>
                <c:pt idx="47">
                  <c:v>12589.025174704029</c:v>
                </c:pt>
                <c:pt idx="48">
                  <c:v>12829.257363243767</c:v>
                </c:pt>
                <c:pt idx="49">
                  <c:v>12953.933989685747</c:v>
                </c:pt>
                <c:pt idx="50">
                  <c:v>13060.205386979311</c:v>
                </c:pt>
                <c:pt idx="51">
                  <c:v>13258.500403828728</c:v>
                </c:pt>
                <c:pt idx="52">
                  <c:v>13511.166298896473</c:v>
                </c:pt>
              </c:numCache>
            </c:numRef>
          </c:yVal>
          <c:smooth val="0"/>
          <c:extLst>
            <c:ext xmlns:c16="http://schemas.microsoft.com/office/drawing/2014/chart" uri="{C3380CC4-5D6E-409C-BE32-E72D297353CC}">
              <c16:uniqueId val="{00000000-3BB6-4DCE-A7D2-CB244A3A0A45}"/>
            </c:ext>
          </c:extLst>
        </c:ser>
        <c:dLbls>
          <c:showLegendKey val="0"/>
          <c:showVal val="0"/>
          <c:showCatName val="0"/>
          <c:showSerName val="0"/>
          <c:showPercent val="0"/>
          <c:showBubbleSize val="0"/>
        </c:dLbls>
        <c:axId val="13876287"/>
        <c:axId val="13865471"/>
      </c:scatterChart>
      <c:valAx>
        <c:axId val="13876287"/>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fr-FR"/>
                  <a:t>Année</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fr-FR"/>
          </a:p>
        </c:txPr>
        <c:crossAx val="13865471"/>
        <c:crosses val="autoZero"/>
        <c:crossBetween val="midCat"/>
      </c:valAx>
      <c:valAx>
        <c:axId val="138654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fr-FR"/>
                  <a:t>énergie primaire (Mtep)</a:t>
                </a:r>
              </a:p>
            </c:rich>
          </c:tx>
          <c:layout>
            <c:manualLayout>
              <c:xMode val="edge"/>
              <c:yMode val="edge"/>
              <c:x val="2.7747285921327958E-2"/>
              <c:y val="0.17426771653543308"/>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fr-FR"/>
          </a:p>
        </c:txPr>
        <c:crossAx val="13876287"/>
        <c:crosses val="autoZero"/>
        <c:crossBetween val="midCat"/>
      </c:valAx>
      <c:spPr>
        <a:noFill/>
        <a:ln>
          <a:noFill/>
        </a:ln>
        <a:effectLst/>
      </c:spPr>
    </c:plotArea>
    <c:plotVisOnly val="1"/>
    <c:dispBlanksAs val="gap"/>
    <c:showDLblsOverMax val="0"/>
  </c:chart>
  <c:spPr>
    <a:noFill/>
    <a:ln>
      <a:noFill/>
    </a:ln>
    <a:effectLst/>
  </c:spPr>
  <c:txPr>
    <a:bodyPr/>
    <a:lstStyle/>
    <a:p>
      <a:pPr>
        <a:defRPr sz="32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Tin :</a:t>
            </a:r>
            <a:r>
              <a:rPr lang="en-US" baseline="0"/>
              <a:t> R</a:t>
            </a:r>
            <a:r>
              <a:rPr lang="en-US"/>
              <a:t>eserve/Prod ratio = f(year)</a:t>
            </a:r>
          </a:p>
        </c:rich>
      </c:tx>
      <c:layout>
        <c:manualLayout>
          <c:xMode val="edge"/>
          <c:yMode val="edge"/>
          <c:x val="0.31083935084805542"/>
          <c:y val="1.913875598086124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149355805513597"/>
          <c:y val="0.11830940988835725"/>
          <c:w val="0.81144191735654392"/>
          <c:h val="0.71772469828831209"/>
        </c:manualLayout>
      </c:layout>
      <c:scatterChart>
        <c:scatterStyle val="lineMarker"/>
        <c:varyColors val="0"/>
        <c:ser>
          <c:idx val="0"/>
          <c:order val="0"/>
          <c:tx>
            <c:strRef>
              <c:f>étain!$A$24</c:f>
              <c:strCache>
                <c:ptCount val="1"/>
                <c:pt idx="0">
                  <c:v>Reserve/Prod (years)</c:v>
                </c:pt>
              </c:strCache>
            </c:strRef>
          </c:tx>
          <c:spPr>
            <a:ln w="19050" cap="rnd">
              <a:noFill/>
              <a:round/>
            </a:ln>
            <a:effectLst/>
          </c:spPr>
          <c:marker>
            <c:symbol val="diamond"/>
            <c:size val="8"/>
            <c:spPr>
              <a:solidFill>
                <a:srgbClr val="002060"/>
              </a:solidFill>
              <a:ln w="9525">
                <a:noFill/>
              </a:ln>
              <a:effectLst/>
            </c:spPr>
          </c:marker>
          <c:trendline>
            <c:spPr>
              <a:ln w="41275" cap="rnd">
                <a:solidFill>
                  <a:srgbClr val="FF0000"/>
                </a:solidFill>
                <a:prstDash val="sysDot"/>
              </a:ln>
              <a:effectLst/>
            </c:spPr>
            <c:trendlineType val="linear"/>
            <c:dispRSqr val="1"/>
            <c:dispEq val="1"/>
            <c:trendlineLbl>
              <c:layout>
                <c:manualLayout>
                  <c:x val="-0.34197093499128012"/>
                  <c:y val="1.8427206168606915E-2"/>
                </c:manualLayout>
              </c:layout>
              <c:numFmt formatCode="General" sourceLinked="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rendlineLbl>
          </c:trendline>
          <c:xVal>
            <c:numRef>
              <c:f>étain!$B$1:$Z$1</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numCache>
            </c:numRef>
          </c:xVal>
          <c:yVal>
            <c:numRef>
              <c:f>étain!$B$24:$Z$24</c:f>
              <c:numCache>
                <c:formatCode>General</c:formatCode>
                <c:ptCount val="25"/>
                <c:pt idx="0">
                  <c:v>38.043478260869563</c:v>
                </c:pt>
                <c:pt idx="1">
                  <c:v>37.037037037037038</c:v>
                </c:pt>
                <c:pt idx="2">
                  <c:v>39.285714285714285</c:v>
                </c:pt>
                <c:pt idx="3">
                  <c:v>36.492890995260666</c:v>
                </c:pt>
                <c:pt idx="4">
                  <c:v>37.378640776699029</c:v>
                </c:pt>
                <c:pt idx="5">
                  <c:v>48.484848484848484</c:v>
                </c:pt>
                <c:pt idx="6">
                  <c:v>28.991596638655462</c:v>
                </c:pt>
                <c:pt idx="7">
                  <c:v>27.477477477477478</c:v>
                </c:pt>
                <c:pt idx="8">
                  <c:v>24.497991967871485</c:v>
                </c:pt>
                <c:pt idx="9">
                  <c:v>29.468599033816425</c:v>
                </c:pt>
                <c:pt idx="10">
                  <c:v>23.106060606060606</c:v>
                </c:pt>
                <c:pt idx="11">
                  <c:v>21.03448275862069</c:v>
                </c:pt>
                <c:pt idx="12">
                  <c:v>20.198675496688743</c:v>
                </c:pt>
                <c:pt idx="13">
                  <c:v>17.5</c:v>
                </c:pt>
                <c:pt idx="14">
                  <c:v>18.729096989966557</c:v>
                </c:pt>
                <c:pt idx="15">
                  <c:v>20</c:v>
                </c:pt>
                <c:pt idx="16">
                  <c:v>18.113207547169811</c:v>
                </c:pt>
                <c:pt idx="17">
                  <c:v>20.081967213114755</c:v>
                </c:pt>
                <c:pt idx="18">
                  <c:v>19.583333333333332</c:v>
                </c:pt>
                <c:pt idx="19">
                  <c:v>16.326530612244898</c:v>
                </c:pt>
                <c:pt idx="20">
                  <c:v>16.783216783216783</c:v>
                </c:pt>
                <c:pt idx="21">
                  <c:v>16.262975778546714</c:v>
                </c:pt>
                <c:pt idx="22">
                  <c:v>16.666666666666668</c:v>
                </c:pt>
                <c:pt idx="23">
                  <c:v>15.015974440894569</c:v>
                </c:pt>
                <c:pt idx="24">
                  <c:v>14.779874213836479</c:v>
                </c:pt>
              </c:numCache>
            </c:numRef>
          </c:yVal>
          <c:smooth val="0"/>
          <c:extLst>
            <c:ext xmlns:c16="http://schemas.microsoft.com/office/drawing/2014/chart" uri="{C3380CC4-5D6E-409C-BE32-E72D297353CC}">
              <c16:uniqueId val="{00000000-FD29-4D0D-89CD-2458149B3E46}"/>
            </c:ext>
          </c:extLst>
        </c:ser>
        <c:dLbls>
          <c:showLegendKey val="0"/>
          <c:showVal val="0"/>
          <c:showCatName val="0"/>
          <c:showSerName val="0"/>
          <c:showPercent val="0"/>
          <c:showBubbleSize val="0"/>
        </c:dLbls>
        <c:axId val="1357383840"/>
        <c:axId val="1357381344"/>
      </c:scatterChart>
      <c:valAx>
        <c:axId val="135738384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Year</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357381344"/>
        <c:crosses val="autoZero"/>
        <c:crossBetween val="midCat"/>
      </c:valAx>
      <c:valAx>
        <c:axId val="13573813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R/P (years)</a:t>
                </a:r>
              </a:p>
            </c:rich>
          </c:tx>
          <c:layout>
            <c:manualLayout>
              <c:xMode val="edge"/>
              <c:yMode val="edge"/>
              <c:x val="6.7514039509291111E-3"/>
              <c:y val="0.340776099159853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357383840"/>
        <c:crosses val="autoZero"/>
        <c:crossBetween val="midCat"/>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r>
              <a:rPr lang="en-US"/>
              <a:t>Zinc : Reserve/Prod (years)</a:t>
            </a:r>
          </a:p>
        </c:rich>
      </c:tx>
      <c:overlay val="0"/>
      <c:spPr>
        <a:noFill/>
        <a:ln>
          <a:noFill/>
        </a:ln>
        <a:effectLst/>
      </c:spPr>
      <c:txPr>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456866660212291"/>
          <c:y val="0.17171296296296298"/>
          <c:w val="0.67001215632571087"/>
          <c:h val="0.72088764946048411"/>
        </c:manualLayout>
      </c:layout>
      <c:scatterChart>
        <c:scatterStyle val="lineMarker"/>
        <c:varyColors val="0"/>
        <c:ser>
          <c:idx val="0"/>
          <c:order val="0"/>
          <c:tx>
            <c:strRef>
              <c:f>Zinc!$A$20</c:f>
              <c:strCache>
                <c:ptCount val="1"/>
                <c:pt idx="0">
                  <c:v>Reserve/Prod (years)</c:v>
                </c:pt>
              </c:strCache>
            </c:strRef>
          </c:tx>
          <c:spPr>
            <a:ln w="19050" cap="rnd">
              <a:noFill/>
              <a:round/>
            </a:ln>
            <a:effectLst/>
          </c:spPr>
          <c:marker>
            <c:symbol val="square"/>
            <c:size val="8"/>
            <c:spPr>
              <a:solidFill>
                <a:srgbClr val="002060"/>
              </a:solidFill>
              <a:ln w="9525">
                <a:noFill/>
              </a:ln>
              <a:effectLst/>
            </c:spPr>
          </c:marker>
          <c:xVal>
            <c:numRef>
              <c:f>Zinc!$B$1:$Z$1</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numCache>
            </c:numRef>
          </c:xVal>
          <c:yVal>
            <c:numRef>
              <c:f>Zinc!$B$20:$Z$20</c:f>
              <c:numCache>
                <c:formatCode>General</c:formatCode>
                <c:ptCount val="25"/>
                <c:pt idx="0">
                  <c:v>20.558002936857562</c:v>
                </c:pt>
                <c:pt idx="1">
                  <c:v>19.662921348314608</c:v>
                </c:pt>
                <c:pt idx="2">
                  <c:v>25.537634408602152</c:v>
                </c:pt>
                <c:pt idx="3">
                  <c:v>25.469168900804288</c:v>
                </c:pt>
                <c:pt idx="4">
                  <c:v>25.165562913907284</c:v>
                </c:pt>
                <c:pt idx="5">
                  <c:v>23.631840796019901</c:v>
                </c:pt>
                <c:pt idx="6">
                  <c:v>21.764032073310425</c:v>
                </c:pt>
                <c:pt idx="7">
                  <c:v>22.598870056497177</c:v>
                </c:pt>
                <c:pt idx="8">
                  <c:v>26.315789473684209</c:v>
                </c:pt>
                <c:pt idx="9">
                  <c:v>24.417314095449502</c:v>
                </c:pt>
                <c:pt idx="10">
                  <c:v>22.916666666666668</c:v>
                </c:pt>
                <c:pt idx="11">
                  <c:v>22.448979591836736</c:v>
                </c:pt>
                <c:pt idx="12">
                  <c:v>18</c:v>
                </c:pt>
                <c:pt idx="13">
                  <c:v>16.513761467889907</c:v>
                </c:pt>
                <c:pt idx="14">
                  <c:v>17.241379310344829</c:v>
                </c:pt>
                <c:pt idx="15">
                  <c:v>22.321428571428573</c:v>
                </c:pt>
                <c:pt idx="16">
                  <c:v>20.833333333333332</c:v>
                </c:pt>
                <c:pt idx="17">
                  <c:v>19.53125</c:v>
                </c:pt>
                <c:pt idx="18">
                  <c:v>18.518518518518519</c:v>
                </c:pt>
                <c:pt idx="19">
                  <c:v>17.164179104477611</c:v>
                </c:pt>
                <c:pt idx="20">
                  <c:v>15.037593984962406</c:v>
                </c:pt>
                <c:pt idx="21">
                  <c:v>17.1875</c:v>
                </c:pt>
                <c:pt idx="22">
                  <c:v>18.253968253968253</c:v>
                </c:pt>
                <c:pt idx="23">
                  <c:v>18.399999999999999</c:v>
                </c:pt>
                <c:pt idx="24">
                  <c:v>20</c:v>
                </c:pt>
              </c:numCache>
            </c:numRef>
          </c:yVal>
          <c:smooth val="0"/>
          <c:extLst>
            <c:ext xmlns:c16="http://schemas.microsoft.com/office/drawing/2014/chart" uri="{C3380CC4-5D6E-409C-BE32-E72D297353CC}">
              <c16:uniqueId val="{00000000-0AEF-4CBC-9511-D156071B3624}"/>
            </c:ext>
          </c:extLst>
        </c:ser>
        <c:dLbls>
          <c:showLegendKey val="0"/>
          <c:showVal val="0"/>
          <c:showCatName val="0"/>
          <c:showSerName val="0"/>
          <c:showPercent val="0"/>
          <c:showBubbleSize val="0"/>
        </c:dLbls>
        <c:axId val="292175600"/>
        <c:axId val="292176016"/>
      </c:scatterChart>
      <c:scatterChart>
        <c:scatterStyle val="lineMarker"/>
        <c:varyColors val="0"/>
        <c:ser>
          <c:idx val="1"/>
          <c:order val="1"/>
          <c:tx>
            <c:v>Price (cents/pd)</c:v>
          </c:tx>
          <c:spPr>
            <a:ln w="25400" cap="rnd">
              <a:solidFill>
                <a:srgbClr val="7030A0"/>
              </a:solidFill>
              <a:round/>
            </a:ln>
            <a:effectLst/>
          </c:spPr>
          <c:marker>
            <c:symbol val="none"/>
          </c:marker>
          <c:xVal>
            <c:numRef>
              <c:f>Zinc!$B$1:$Z$1</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numCache>
            </c:numRef>
          </c:xVal>
          <c:yVal>
            <c:numRef>
              <c:f>Zinc!$B$18:$Z$18</c:f>
              <c:numCache>
                <c:formatCode>General</c:formatCode>
                <c:ptCount val="25"/>
                <c:pt idx="0">
                  <c:v>45.3</c:v>
                </c:pt>
                <c:pt idx="1">
                  <c:v>46.8</c:v>
                </c:pt>
                <c:pt idx="2">
                  <c:v>46.5</c:v>
                </c:pt>
                <c:pt idx="3">
                  <c:v>59.7</c:v>
                </c:pt>
                <c:pt idx="4">
                  <c:v>46.5</c:v>
                </c:pt>
                <c:pt idx="5">
                  <c:v>48.8</c:v>
                </c:pt>
                <c:pt idx="6">
                  <c:v>51.2</c:v>
                </c:pt>
                <c:pt idx="7">
                  <c:v>40.200000000000003</c:v>
                </c:pt>
                <c:pt idx="8">
                  <c:v>35.700000000000003</c:v>
                </c:pt>
                <c:pt idx="9">
                  <c:v>37.5</c:v>
                </c:pt>
                <c:pt idx="10">
                  <c:v>47.5</c:v>
                </c:pt>
                <c:pt idx="11">
                  <c:v>62.7</c:v>
                </c:pt>
                <c:pt idx="12">
                  <c:v>148.5</c:v>
                </c:pt>
                <c:pt idx="13">
                  <c:v>147</c:v>
                </c:pt>
                <c:pt idx="14">
                  <c:v>85</c:v>
                </c:pt>
                <c:pt idx="15">
                  <c:v>75.099999999999994</c:v>
                </c:pt>
                <c:pt idx="16">
                  <c:v>98</c:v>
                </c:pt>
                <c:pt idx="17">
                  <c:v>99.5</c:v>
                </c:pt>
                <c:pt idx="18">
                  <c:v>88.3</c:v>
                </c:pt>
                <c:pt idx="19">
                  <c:v>86.6</c:v>
                </c:pt>
                <c:pt idx="20">
                  <c:v>98.1</c:v>
                </c:pt>
                <c:pt idx="21">
                  <c:v>87.6</c:v>
                </c:pt>
                <c:pt idx="22">
                  <c:v>94.8</c:v>
                </c:pt>
                <c:pt idx="23">
                  <c:v>131.30000000000001</c:v>
                </c:pt>
                <c:pt idx="24">
                  <c:v>125</c:v>
                </c:pt>
              </c:numCache>
            </c:numRef>
          </c:yVal>
          <c:smooth val="0"/>
          <c:extLst>
            <c:ext xmlns:c16="http://schemas.microsoft.com/office/drawing/2014/chart" uri="{C3380CC4-5D6E-409C-BE32-E72D297353CC}">
              <c16:uniqueId val="{00000001-0AEF-4CBC-9511-D156071B3624}"/>
            </c:ext>
          </c:extLst>
        </c:ser>
        <c:dLbls>
          <c:showLegendKey val="0"/>
          <c:showVal val="0"/>
          <c:showCatName val="0"/>
          <c:showSerName val="0"/>
          <c:showPercent val="0"/>
          <c:showBubbleSize val="0"/>
        </c:dLbls>
        <c:axId val="677023136"/>
        <c:axId val="677027296"/>
      </c:scatterChart>
      <c:valAx>
        <c:axId val="292175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292176016"/>
        <c:crosses val="autoZero"/>
        <c:crossBetween val="midCat"/>
      </c:valAx>
      <c:valAx>
        <c:axId val="292176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fr-FR"/>
                  <a:t>R/P</a:t>
                </a:r>
                <a:r>
                  <a:rPr lang="fr-FR" baseline="0"/>
                  <a:t> (years)</a:t>
                </a:r>
                <a:endParaRPr lang="fr-F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292175600"/>
        <c:crosses val="autoZero"/>
        <c:crossBetween val="midCat"/>
      </c:valAx>
      <c:valAx>
        <c:axId val="677027296"/>
        <c:scaling>
          <c:orientation val="minMax"/>
        </c:scaling>
        <c:delete val="0"/>
        <c:axPos val="r"/>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fr-FR"/>
                  <a:t>Price (cents/pd)</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677023136"/>
        <c:crosses val="max"/>
        <c:crossBetween val="midCat"/>
      </c:valAx>
      <c:valAx>
        <c:axId val="677023136"/>
        <c:scaling>
          <c:orientation val="minMax"/>
        </c:scaling>
        <c:delete val="1"/>
        <c:axPos val="b"/>
        <c:numFmt formatCode="General" sourceLinked="1"/>
        <c:majorTickMark val="out"/>
        <c:minorTickMark val="none"/>
        <c:tickLblPos val="nextTo"/>
        <c:crossAx val="677027296"/>
        <c:crosses val="autoZero"/>
        <c:crossBetween val="midCat"/>
      </c:valAx>
      <c:spPr>
        <a:noFill/>
        <a:ln>
          <a:noFill/>
        </a:ln>
        <a:effectLst/>
      </c:spPr>
    </c:plotArea>
    <c:plotVisOnly val="1"/>
    <c:dispBlanksAs val="gap"/>
    <c:showDLblsOverMax val="0"/>
  </c:chart>
  <c:spPr>
    <a:noFill/>
    <a:ln>
      <a:noFill/>
    </a:ln>
    <a:effectLst/>
  </c:spPr>
  <c:txPr>
    <a:bodyPr/>
    <a:lstStyle/>
    <a:p>
      <a:pPr>
        <a:defRPr sz="28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Cuivre!$A$22</c:f>
              <c:strCache>
                <c:ptCount val="1"/>
                <c:pt idx="0">
                  <c:v>Reserve/Prod (years)</c:v>
                </c:pt>
              </c:strCache>
            </c:strRef>
          </c:tx>
          <c:spPr>
            <a:ln w="25400" cap="rnd">
              <a:noFill/>
              <a:round/>
            </a:ln>
            <a:effectLst/>
          </c:spPr>
          <c:marker>
            <c:symbol val="circle"/>
            <c:size val="10"/>
            <c:spPr>
              <a:solidFill>
                <a:srgbClr val="FF0000"/>
              </a:solidFill>
              <a:ln w="9525">
                <a:solidFill>
                  <a:srgbClr val="FF0000"/>
                </a:solidFill>
              </a:ln>
              <a:effectLst/>
            </c:spPr>
          </c:marker>
          <c:dLbls>
            <c:dLbl>
              <c:idx val="24"/>
              <c:layout>
                <c:manualLayout>
                  <c:x val="-2.8021015761821366E-2"/>
                  <c:y val="0.23091247672253259"/>
                </c:manualLayout>
              </c:layout>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EB-4321-B8F7-52B6CDCB35FF}"/>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Cuivre!$B$1:$Z$1</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numCache>
            </c:numRef>
          </c:xVal>
          <c:yVal>
            <c:numRef>
              <c:f>Cuivre!$B$22:$Z$22</c:f>
              <c:numCache>
                <c:formatCode>General</c:formatCode>
                <c:ptCount val="25"/>
                <c:pt idx="0">
                  <c:v>32.873806998939557</c:v>
                </c:pt>
                <c:pt idx="1">
                  <c:v>31</c:v>
                </c:pt>
                <c:pt idx="2">
                  <c:v>29.09090909090909</c:v>
                </c:pt>
                <c:pt idx="3">
                  <c:v>29.82456140350877</c:v>
                </c:pt>
                <c:pt idx="4">
                  <c:v>27.868852459016395</c:v>
                </c:pt>
                <c:pt idx="5">
                  <c:v>26.984126984126984</c:v>
                </c:pt>
                <c:pt idx="6">
                  <c:v>25.757575757575758</c:v>
                </c:pt>
                <c:pt idx="7">
                  <c:v>35.036496350364963</c:v>
                </c:pt>
                <c:pt idx="8">
                  <c:v>34.558823529411768</c:v>
                </c:pt>
                <c:pt idx="9">
                  <c:v>34.558823529411768</c:v>
                </c:pt>
                <c:pt idx="10">
                  <c:v>32.19178082191781</c:v>
                </c:pt>
                <c:pt idx="11">
                  <c:v>32</c:v>
                </c:pt>
                <c:pt idx="12">
                  <c:v>32.450331125827816</c:v>
                </c:pt>
                <c:pt idx="13">
                  <c:v>35.714285714285715</c:v>
                </c:pt>
                <c:pt idx="14">
                  <c:v>35.064935064935064</c:v>
                </c:pt>
                <c:pt idx="15">
                  <c:v>39.622641509433961</c:v>
                </c:pt>
                <c:pt idx="16">
                  <c:v>43.39622641509434</c:v>
                </c:pt>
                <c:pt idx="17">
                  <c:v>42.236024844720497</c:v>
                </c:pt>
                <c:pt idx="18">
                  <c:v>40.828402366863905</c:v>
                </c:pt>
                <c:pt idx="19">
                  <c:v>38.251366120218577</c:v>
                </c:pt>
                <c:pt idx="20">
                  <c:v>38.918918918918919</c:v>
                </c:pt>
                <c:pt idx="21">
                  <c:v>37.696335078534034</c:v>
                </c:pt>
                <c:pt idx="22">
                  <c:v>39.303482587064678</c:v>
                </c:pt>
                <c:pt idx="23">
                  <c:v>41.5</c:v>
                </c:pt>
                <c:pt idx="24">
                  <c:v>39.523809523809526</c:v>
                </c:pt>
              </c:numCache>
            </c:numRef>
          </c:yVal>
          <c:smooth val="0"/>
          <c:extLst>
            <c:ext xmlns:c16="http://schemas.microsoft.com/office/drawing/2014/chart" uri="{C3380CC4-5D6E-409C-BE32-E72D297353CC}">
              <c16:uniqueId val="{00000001-EBEB-4321-B8F7-52B6CDCB35FF}"/>
            </c:ext>
          </c:extLst>
        </c:ser>
        <c:dLbls>
          <c:showLegendKey val="0"/>
          <c:showVal val="0"/>
          <c:showCatName val="0"/>
          <c:showSerName val="0"/>
          <c:showPercent val="0"/>
          <c:showBubbleSize val="0"/>
        </c:dLbls>
        <c:axId val="826304095"/>
        <c:axId val="826304511"/>
      </c:scatterChart>
      <c:valAx>
        <c:axId val="826304095"/>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Année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826304511"/>
        <c:crosses val="autoZero"/>
        <c:crossBetween val="midCat"/>
      </c:valAx>
      <c:valAx>
        <c:axId val="826304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R/P (années)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826304095"/>
        <c:crosses val="autoZero"/>
        <c:crossBetween val="midCat"/>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GB" dirty="0"/>
              <a:t>Worldwide</a:t>
            </a:r>
            <a:r>
              <a:rPr lang="en-GB" baseline="0" dirty="0"/>
              <a:t> copper production</a:t>
            </a:r>
            <a:endParaRPr lang="en-GB"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888915218264804"/>
          <c:y val="0.18552069335080684"/>
          <c:w val="0.7388041197460018"/>
          <c:h val="0.73426654246398859"/>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xVal>
            <c:numRef>
              <c:f>Copper!$A$6:$A$120</c:f>
              <c:numCache>
                <c:formatCode>0</c:formatCode>
                <c:ptCount val="115"/>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numCache>
            </c:numRef>
          </c:xVal>
          <c:yVal>
            <c:numRef>
              <c:f>Copper!$M$6:$M$120</c:f>
              <c:numCache>
                <c:formatCode>#,##0</c:formatCode>
                <c:ptCount val="115"/>
                <c:pt idx="0">
                  <c:v>495000</c:v>
                </c:pt>
                <c:pt idx="1">
                  <c:v>526000</c:v>
                </c:pt>
                <c:pt idx="2">
                  <c:v>555000</c:v>
                </c:pt>
                <c:pt idx="3">
                  <c:v>596000</c:v>
                </c:pt>
                <c:pt idx="4">
                  <c:v>660000</c:v>
                </c:pt>
                <c:pt idx="5">
                  <c:v>713000</c:v>
                </c:pt>
                <c:pt idx="6">
                  <c:v>724000</c:v>
                </c:pt>
                <c:pt idx="7">
                  <c:v>721000</c:v>
                </c:pt>
                <c:pt idx="8">
                  <c:v>744000</c:v>
                </c:pt>
                <c:pt idx="9">
                  <c:v>828000</c:v>
                </c:pt>
                <c:pt idx="10">
                  <c:v>858000</c:v>
                </c:pt>
                <c:pt idx="11">
                  <c:v>890000</c:v>
                </c:pt>
                <c:pt idx="12">
                  <c:v>1000000</c:v>
                </c:pt>
                <c:pt idx="13">
                  <c:v>996000</c:v>
                </c:pt>
                <c:pt idx="14">
                  <c:v>938000</c:v>
                </c:pt>
                <c:pt idx="15">
                  <c:v>1060000</c:v>
                </c:pt>
                <c:pt idx="16">
                  <c:v>1420000</c:v>
                </c:pt>
                <c:pt idx="17">
                  <c:v>1430000</c:v>
                </c:pt>
                <c:pt idx="18">
                  <c:v>1430000</c:v>
                </c:pt>
                <c:pt idx="19">
                  <c:v>994000</c:v>
                </c:pt>
                <c:pt idx="20">
                  <c:v>959000</c:v>
                </c:pt>
                <c:pt idx="21">
                  <c:v>558000</c:v>
                </c:pt>
                <c:pt idx="22">
                  <c:v>884000</c:v>
                </c:pt>
                <c:pt idx="23">
                  <c:v>1270000</c:v>
                </c:pt>
                <c:pt idx="24">
                  <c:v>1360000</c:v>
                </c:pt>
                <c:pt idx="25">
                  <c:v>1530000</c:v>
                </c:pt>
                <c:pt idx="26">
                  <c:v>1510000</c:v>
                </c:pt>
                <c:pt idx="27">
                  <c:v>1520000</c:v>
                </c:pt>
                <c:pt idx="28">
                  <c:v>1730000</c:v>
                </c:pt>
                <c:pt idx="29">
                  <c:v>1950000</c:v>
                </c:pt>
                <c:pt idx="30">
                  <c:v>1610000</c:v>
                </c:pt>
                <c:pt idx="31">
                  <c:v>1400000</c:v>
                </c:pt>
                <c:pt idx="32">
                  <c:v>909000</c:v>
                </c:pt>
                <c:pt idx="33">
                  <c:v>1050000</c:v>
                </c:pt>
                <c:pt idx="34">
                  <c:v>1280000</c:v>
                </c:pt>
                <c:pt idx="35">
                  <c:v>1500000</c:v>
                </c:pt>
                <c:pt idx="36">
                  <c:v>1720000</c:v>
                </c:pt>
                <c:pt idx="37">
                  <c:v>2290000</c:v>
                </c:pt>
                <c:pt idx="38">
                  <c:v>1990000</c:v>
                </c:pt>
                <c:pt idx="39">
                  <c:v>2130000</c:v>
                </c:pt>
                <c:pt idx="40">
                  <c:v>2400000</c:v>
                </c:pt>
                <c:pt idx="41">
                  <c:v>2480000</c:v>
                </c:pt>
                <c:pt idx="42">
                  <c:v>2590000</c:v>
                </c:pt>
                <c:pt idx="43">
                  <c:v>2620000</c:v>
                </c:pt>
                <c:pt idx="44">
                  <c:v>2460000</c:v>
                </c:pt>
                <c:pt idx="45">
                  <c:v>2110000</c:v>
                </c:pt>
                <c:pt idx="46">
                  <c:v>1780000</c:v>
                </c:pt>
                <c:pt idx="47">
                  <c:v>2130000</c:v>
                </c:pt>
                <c:pt idx="48">
                  <c:v>2210000</c:v>
                </c:pt>
                <c:pt idx="49">
                  <c:v>2140000</c:v>
                </c:pt>
                <c:pt idx="50">
                  <c:v>2380000</c:v>
                </c:pt>
                <c:pt idx="51">
                  <c:v>2490000</c:v>
                </c:pt>
                <c:pt idx="52">
                  <c:v>2570000</c:v>
                </c:pt>
                <c:pt idx="53">
                  <c:v>2600000</c:v>
                </c:pt>
                <c:pt idx="54">
                  <c:v>2640000</c:v>
                </c:pt>
                <c:pt idx="55">
                  <c:v>2900000</c:v>
                </c:pt>
                <c:pt idx="56">
                  <c:v>3200000</c:v>
                </c:pt>
                <c:pt idx="57">
                  <c:v>3300000</c:v>
                </c:pt>
                <c:pt idx="58">
                  <c:v>3190000</c:v>
                </c:pt>
                <c:pt idx="59">
                  <c:v>3430000</c:v>
                </c:pt>
                <c:pt idx="60">
                  <c:v>3940000</c:v>
                </c:pt>
                <c:pt idx="61">
                  <c:v>4090000</c:v>
                </c:pt>
                <c:pt idx="62">
                  <c:v>4220000</c:v>
                </c:pt>
                <c:pt idx="63">
                  <c:v>4290000</c:v>
                </c:pt>
                <c:pt idx="64">
                  <c:v>4450000</c:v>
                </c:pt>
                <c:pt idx="65">
                  <c:v>4660000</c:v>
                </c:pt>
                <c:pt idx="66">
                  <c:v>4580000</c:v>
                </c:pt>
                <c:pt idx="67">
                  <c:v>4630000</c:v>
                </c:pt>
                <c:pt idx="68">
                  <c:v>5010000</c:v>
                </c:pt>
                <c:pt idx="69">
                  <c:v>5520000</c:v>
                </c:pt>
                <c:pt idx="70">
                  <c:v>5900000</c:v>
                </c:pt>
                <c:pt idx="71">
                  <c:v>5940000</c:v>
                </c:pt>
                <c:pt idx="72">
                  <c:v>6540000</c:v>
                </c:pt>
                <c:pt idx="73">
                  <c:v>6920000</c:v>
                </c:pt>
                <c:pt idx="74">
                  <c:v>7100000</c:v>
                </c:pt>
                <c:pt idx="75">
                  <c:v>6740000</c:v>
                </c:pt>
                <c:pt idx="76">
                  <c:v>7260000</c:v>
                </c:pt>
                <c:pt idx="77">
                  <c:v>7420000</c:v>
                </c:pt>
                <c:pt idx="78">
                  <c:v>7280000</c:v>
                </c:pt>
                <c:pt idx="79">
                  <c:v>7350000</c:v>
                </c:pt>
                <c:pt idx="80">
                  <c:v>7200000</c:v>
                </c:pt>
                <c:pt idx="81">
                  <c:v>7690000</c:v>
                </c:pt>
                <c:pt idx="82">
                  <c:v>7580000</c:v>
                </c:pt>
                <c:pt idx="83">
                  <c:v>7610000</c:v>
                </c:pt>
                <c:pt idx="84">
                  <c:v>7810000</c:v>
                </c:pt>
                <c:pt idx="85">
                  <c:v>7990000</c:v>
                </c:pt>
                <c:pt idx="86">
                  <c:v>7940000</c:v>
                </c:pt>
                <c:pt idx="87">
                  <c:v>8240000</c:v>
                </c:pt>
                <c:pt idx="88">
                  <c:v>8720000</c:v>
                </c:pt>
                <c:pt idx="89">
                  <c:v>9040000</c:v>
                </c:pt>
                <c:pt idx="90">
                  <c:v>9200000</c:v>
                </c:pt>
                <c:pt idx="91">
                  <c:v>9330000</c:v>
                </c:pt>
                <c:pt idx="92">
                  <c:v>9470000</c:v>
                </c:pt>
                <c:pt idx="93">
                  <c:v>9490000</c:v>
                </c:pt>
                <c:pt idx="94">
                  <c:v>9500000</c:v>
                </c:pt>
                <c:pt idx="95">
                  <c:v>10000000</c:v>
                </c:pt>
                <c:pt idx="96">
                  <c:v>11000000</c:v>
                </c:pt>
                <c:pt idx="97">
                  <c:v>11500000</c:v>
                </c:pt>
                <c:pt idx="98">
                  <c:v>12100000</c:v>
                </c:pt>
                <c:pt idx="99">
                  <c:v>12800000</c:v>
                </c:pt>
                <c:pt idx="100">
                  <c:v>13200000</c:v>
                </c:pt>
                <c:pt idx="101">
                  <c:v>13700000</c:v>
                </c:pt>
                <c:pt idx="102">
                  <c:v>13600000</c:v>
                </c:pt>
                <c:pt idx="103">
                  <c:v>13800000</c:v>
                </c:pt>
                <c:pt idx="104">
                  <c:v>14700000</c:v>
                </c:pt>
                <c:pt idx="105">
                  <c:v>15000000</c:v>
                </c:pt>
                <c:pt idx="106">
                  <c:v>15100000</c:v>
                </c:pt>
                <c:pt idx="107">
                  <c:v>15500000</c:v>
                </c:pt>
                <c:pt idx="108">
                  <c:v>15600000</c:v>
                </c:pt>
                <c:pt idx="109">
                  <c:v>16100000</c:v>
                </c:pt>
                <c:pt idx="110">
                  <c:v>16100000</c:v>
                </c:pt>
                <c:pt idx="111">
                  <c:v>16100000</c:v>
                </c:pt>
                <c:pt idx="112">
                  <c:v>16900000</c:v>
                </c:pt>
                <c:pt idx="113">
                  <c:v>18200000</c:v>
                </c:pt>
                <c:pt idx="114">
                  <c:v>18400000</c:v>
                </c:pt>
              </c:numCache>
            </c:numRef>
          </c:yVal>
          <c:smooth val="0"/>
          <c:extLst>
            <c:ext xmlns:c16="http://schemas.microsoft.com/office/drawing/2014/chart" uri="{C3380CC4-5D6E-409C-BE32-E72D297353CC}">
              <c16:uniqueId val="{00000000-8C2A-4363-8B78-6D026409A1FD}"/>
            </c:ext>
          </c:extLst>
        </c:ser>
        <c:dLbls>
          <c:showLegendKey val="0"/>
          <c:showVal val="0"/>
          <c:showCatName val="0"/>
          <c:showSerName val="0"/>
          <c:showPercent val="0"/>
          <c:showBubbleSize val="0"/>
        </c:dLbls>
        <c:axId val="44434560"/>
        <c:axId val="44436480"/>
      </c:scatterChart>
      <c:valAx>
        <c:axId val="44434560"/>
        <c:scaling>
          <c:orientation val="minMax"/>
          <c:min val="19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44436480"/>
        <c:crosses val="autoZero"/>
        <c:crossBetween val="midCat"/>
      </c:valAx>
      <c:valAx>
        <c:axId val="44436480"/>
        <c:scaling>
          <c:logBase val="10"/>
          <c:orientation val="minMax"/>
          <c:min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dirty="0"/>
                  <a:t>t/an</a:t>
                </a:r>
              </a:p>
            </c:rich>
          </c:tx>
          <c:layout>
            <c:manualLayout>
              <c:xMode val="edge"/>
              <c:yMode val="edge"/>
              <c:x val="2.4959561512863045E-2"/>
              <c:y val="0.4850531455538217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44434560"/>
        <c:crosses val="autoZero"/>
        <c:crossBetween val="midCat"/>
      </c:valAx>
      <c:spPr>
        <a:noFill/>
        <a:ln>
          <a:noFill/>
        </a:ln>
        <a:effectLst/>
      </c:spPr>
    </c:plotArea>
    <c:plotVisOnly val="1"/>
    <c:dispBlanksAs val="gap"/>
    <c:showDLblsOverMax val="0"/>
  </c:chart>
  <c:spPr>
    <a:noFill/>
    <a:ln>
      <a:noFill/>
    </a:ln>
    <a:effectLst/>
  </c:spPr>
  <c:txPr>
    <a:bodyPr/>
    <a:lstStyle/>
    <a:p>
      <a:pPr>
        <a:defRPr sz="18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fr-FR"/>
              <a:t>Energy consumption for copper production</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795635709677703"/>
          <c:y val="0.15441776057922046"/>
          <c:w val="0.72215307051265054"/>
          <c:h val="0.72637000656328765"/>
        </c:manualLayout>
      </c:layout>
      <c:scatterChart>
        <c:scatterStyle val="lineMarker"/>
        <c:varyColors val="0"/>
        <c:ser>
          <c:idx val="0"/>
          <c:order val="0"/>
          <c:spPr>
            <a:ln w="25400" cap="rnd">
              <a:noFill/>
              <a:round/>
            </a:ln>
            <a:effectLst/>
          </c:spPr>
          <c:marker>
            <c:symbol val="circle"/>
            <c:size val="10"/>
            <c:spPr>
              <a:solidFill>
                <a:srgbClr val="FF0000"/>
              </a:solidFill>
              <a:ln w="9525">
                <a:noFill/>
              </a:ln>
              <a:effectLst/>
            </c:spPr>
          </c:marker>
          <c:xVal>
            <c:numRef>
              <c:f>Feuil1!$B$11:$B$15</c:f>
              <c:numCache>
                <c:formatCode>General</c:formatCode>
                <c:ptCount val="5"/>
                <c:pt idx="0">
                  <c:v>1890</c:v>
                </c:pt>
                <c:pt idx="1">
                  <c:v>1920</c:v>
                </c:pt>
                <c:pt idx="2">
                  <c:v>1950</c:v>
                </c:pt>
                <c:pt idx="3">
                  <c:v>1980</c:v>
                </c:pt>
                <c:pt idx="4">
                  <c:v>2010</c:v>
                </c:pt>
              </c:numCache>
            </c:numRef>
          </c:xVal>
          <c:yVal>
            <c:numRef>
              <c:f>Feuil1!$G$11:$G$15</c:f>
              <c:numCache>
                <c:formatCode>General</c:formatCode>
                <c:ptCount val="5"/>
                <c:pt idx="0">
                  <c:v>6</c:v>
                </c:pt>
                <c:pt idx="1">
                  <c:v>28.77</c:v>
                </c:pt>
                <c:pt idx="2">
                  <c:v>95.199999999999989</c:v>
                </c:pt>
                <c:pt idx="3">
                  <c:v>504</c:v>
                </c:pt>
                <c:pt idx="4">
                  <c:v>2093</c:v>
                </c:pt>
              </c:numCache>
            </c:numRef>
          </c:yVal>
          <c:smooth val="0"/>
          <c:extLst>
            <c:ext xmlns:c16="http://schemas.microsoft.com/office/drawing/2014/chart" uri="{C3380CC4-5D6E-409C-BE32-E72D297353CC}">
              <c16:uniqueId val="{00000000-2C1C-4634-AD99-C6EB10758587}"/>
            </c:ext>
          </c:extLst>
        </c:ser>
        <c:dLbls>
          <c:showLegendKey val="0"/>
          <c:showVal val="0"/>
          <c:showCatName val="0"/>
          <c:showSerName val="0"/>
          <c:showPercent val="0"/>
          <c:showBubbleSize val="0"/>
        </c:dLbls>
        <c:axId val="44453248"/>
        <c:axId val="44511616"/>
      </c:scatterChart>
      <c:valAx>
        <c:axId val="44453248"/>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44511616"/>
        <c:crosses val="autoZero"/>
        <c:crossBetween val="midCat"/>
      </c:valAx>
      <c:valAx>
        <c:axId val="44511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fr-FR"/>
                  <a:t>Energy consuption (PJ/year)</a:t>
                </a:r>
              </a:p>
            </c:rich>
          </c:tx>
          <c:layout>
            <c:manualLayout>
              <c:xMode val="edge"/>
              <c:yMode val="edge"/>
              <c:x val="4.2087542087542087E-3"/>
              <c:y val="0.185849679322041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44453248"/>
        <c:crosses val="autoZero"/>
        <c:crossBetween val="midCat"/>
      </c:valAx>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2320318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2870017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421786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247706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1037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74C18DB-A617-4ADB-9D79-A6D0BB39E765}" type="datetimeFigureOut">
              <a:rPr lang="fr-FR" smtClean="0"/>
              <a:t>24/11/2022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3822789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74C18DB-A617-4ADB-9D79-A6D0BB39E765}" type="datetimeFigureOut">
              <a:rPr lang="fr-FR" smtClean="0"/>
              <a:t>24/11/2022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114647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74C18DB-A617-4ADB-9D79-A6D0BB39E765}" type="datetimeFigureOut">
              <a:rPr lang="fr-FR" smtClean="0"/>
              <a:t>24/11/2022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274442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74C18DB-A617-4ADB-9D79-A6D0BB39E765}" type="datetimeFigureOut">
              <a:rPr lang="fr-FR" smtClean="0"/>
              <a:t>24/11/2022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311562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74C18DB-A617-4ADB-9D79-A6D0BB39E765}" type="datetimeFigureOut">
              <a:rPr lang="fr-FR" smtClean="0"/>
              <a:t>24/11/2022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106456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74C18DB-A617-4ADB-9D79-A6D0BB39E765}" type="datetimeFigureOut">
              <a:rPr lang="fr-FR" smtClean="0"/>
              <a:t>24/11/2022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FB96BD-EC77-4C39-8222-117CA3580CE8}" type="slidenum">
              <a:rPr lang="fr-FR" smtClean="0"/>
              <a:t>‹N°›</a:t>
            </a:fld>
            <a:endParaRPr lang="fr-FR"/>
          </a:p>
        </p:txBody>
      </p:sp>
    </p:spTree>
    <p:extLst>
      <p:ext uri="{BB962C8B-B14F-4D97-AF65-F5344CB8AC3E}">
        <p14:creationId xmlns:p14="http://schemas.microsoft.com/office/powerpoint/2010/main" val="219720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C18DB-A617-4ADB-9D79-A6D0BB39E765}" type="datetimeFigureOut">
              <a:rPr lang="fr-FR" smtClean="0"/>
              <a:t>24/11/2022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B96BD-EC77-4C39-8222-117CA3580CE8}" type="slidenum">
              <a:rPr lang="fr-FR" smtClean="0"/>
              <a:t>‹N°›</a:t>
            </a:fld>
            <a:endParaRPr lang="fr-FR"/>
          </a:p>
        </p:txBody>
      </p:sp>
    </p:spTree>
    <p:extLst>
      <p:ext uri="{BB962C8B-B14F-4D97-AF65-F5344CB8AC3E}">
        <p14:creationId xmlns:p14="http://schemas.microsoft.com/office/powerpoint/2010/main" val="14724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4640630/#R10"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tresor.economie.gouv.fr/Pays/RU/commerce-exterieur"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microsoft.com/office/2007/relationships/hdphoto" Target="../media/hdphoto5.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74.jpg"/><Relationship Id="rId3" Type="http://schemas.microsoft.com/office/2007/relationships/hdphoto" Target="../media/hdphoto6.wdp"/><Relationship Id="rId7" Type="http://schemas.openxmlformats.org/officeDocument/2006/relationships/image" Target="../media/image73.jp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e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notre-environnement.gouv.fr/themes/societe/article/limites-planetaires"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280159"/>
            <a:ext cx="9144000" cy="1203643"/>
          </a:xfrm>
        </p:spPr>
        <p:txBody>
          <a:bodyPr/>
          <a:lstStyle/>
          <a:p>
            <a:r>
              <a:rPr lang="fr-FR" dirty="0"/>
              <a:t>Ressources &amp; Pénuries</a:t>
            </a:r>
          </a:p>
        </p:txBody>
      </p:sp>
      <p:sp>
        <p:nvSpPr>
          <p:cNvPr id="3" name="Sous-titre 2"/>
          <p:cNvSpPr>
            <a:spLocks noGrp="1"/>
          </p:cNvSpPr>
          <p:nvPr>
            <p:ph type="subTitle" idx="1"/>
          </p:nvPr>
        </p:nvSpPr>
        <p:spPr>
          <a:xfrm>
            <a:off x="1524000" y="2601119"/>
            <a:ext cx="9144000" cy="1655762"/>
          </a:xfrm>
        </p:spPr>
        <p:txBody>
          <a:bodyPr>
            <a:normAutofit lnSpcReduction="10000"/>
          </a:bodyPr>
          <a:lstStyle/>
          <a:p>
            <a:r>
              <a:rPr lang="fr-FR" dirty="0"/>
              <a:t>Alexandre </a:t>
            </a:r>
            <a:r>
              <a:rPr lang="fr-FR" dirty="0" err="1"/>
              <a:t>Mege-Revil</a:t>
            </a:r>
            <a:endParaRPr lang="fr-FR" dirty="0"/>
          </a:p>
          <a:p>
            <a:r>
              <a:rPr lang="fr-FR" dirty="0"/>
              <a:t>Centrale Lille Institut</a:t>
            </a:r>
          </a:p>
          <a:p>
            <a:r>
              <a:rPr lang="fr-FR" dirty="0"/>
              <a:t>Laboratoire de Mécanique </a:t>
            </a:r>
            <a:r>
              <a:rPr lang="fr-FR" dirty="0" err="1"/>
              <a:t>Multiphysique</a:t>
            </a:r>
            <a:r>
              <a:rPr lang="fr-FR" dirty="0"/>
              <a:t> et </a:t>
            </a:r>
            <a:r>
              <a:rPr lang="fr-FR" dirty="0" err="1"/>
              <a:t>Multiéchelle</a:t>
            </a:r>
            <a:r>
              <a:rPr lang="fr-FR" dirty="0"/>
              <a:t> - </a:t>
            </a:r>
            <a:r>
              <a:rPr lang="fr-FR" dirty="0" err="1"/>
              <a:t>LaMcube</a:t>
            </a:r>
            <a:endParaRPr lang="fr-FR" dirty="0"/>
          </a:p>
          <a:p>
            <a:r>
              <a:rPr lang="fr-FR" dirty="0"/>
              <a:t>alexandre.mege-revil@centralelille.fr</a:t>
            </a:r>
          </a:p>
        </p:txBody>
      </p:sp>
      <p:pic>
        <p:nvPicPr>
          <p:cNvPr id="4" name="Image 3">
            <a:extLst>
              <a:ext uri="{FF2B5EF4-FFF2-40B4-BE49-F238E27FC236}">
                <a16:creationId xmlns:a16="http://schemas.microsoft.com/office/drawing/2014/main" id="{99545A5C-97B6-4537-B263-183A96960E60}"/>
              </a:ext>
            </a:extLst>
          </p:cNvPr>
          <p:cNvPicPr>
            <a:picLocks noChangeAspect="1"/>
          </p:cNvPicPr>
          <p:nvPr/>
        </p:nvPicPr>
        <p:blipFill>
          <a:blip r:embed="rId2"/>
          <a:stretch>
            <a:fillRect/>
          </a:stretch>
        </p:blipFill>
        <p:spPr>
          <a:xfrm>
            <a:off x="3926681" y="4659766"/>
            <a:ext cx="4338638" cy="1964871"/>
          </a:xfrm>
          <a:prstGeom prst="rect">
            <a:avLst/>
          </a:prstGeom>
        </p:spPr>
      </p:pic>
    </p:spTree>
    <p:extLst>
      <p:ext uri="{BB962C8B-B14F-4D97-AF65-F5344CB8AC3E}">
        <p14:creationId xmlns:p14="http://schemas.microsoft.com/office/powerpoint/2010/main" val="1918859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9319" b="6650"/>
          <a:stretch/>
        </p:blipFill>
        <p:spPr>
          <a:xfrm>
            <a:off x="13854" y="1"/>
            <a:ext cx="10794208" cy="6861562"/>
          </a:xfrm>
          <a:prstGeom prst="rect">
            <a:avLst/>
          </a:prstGeom>
        </p:spPr>
      </p:pic>
      <p:sp>
        <p:nvSpPr>
          <p:cNvPr id="3" name="Flèche droite 2"/>
          <p:cNvSpPr/>
          <p:nvPr/>
        </p:nvSpPr>
        <p:spPr>
          <a:xfrm>
            <a:off x="9144001" y="1084217"/>
            <a:ext cx="849086" cy="535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0136773" y="953586"/>
            <a:ext cx="2087431" cy="830997"/>
          </a:xfrm>
          <a:prstGeom prst="rect">
            <a:avLst/>
          </a:prstGeom>
          <a:noFill/>
        </p:spPr>
        <p:txBody>
          <a:bodyPr wrap="none" rtlCol="0">
            <a:spAutoFit/>
          </a:bodyPr>
          <a:lstStyle/>
          <a:p>
            <a:r>
              <a:rPr lang="fr-FR" sz="2400" dirty="0"/>
              <a:t>2020 :</a:t>
            </a:r>
          </a:p>
          <a:p>
            <a:r>
              <a:rPr lang="fr-FR" sz="2400" dirty="0"/>
              <a:t>1732,4 </a:t>
            </a:r>
            <a:r>
              <a:rPr lang="fr-FR" sz="2400" dirty="0" err="1"/>
              <a:t>Gbarrils</a:t>
            </a:r>
            <a:endParaRPr lang="fr-FR" sz="2400" dirty="0"/>
          </a:p>
        </p:txBody>
      </p:sp>
      <p:sp>
        <p:nvSpPr>
          <p:cNvPr id="7" name="Titre 1"/>
          <p:cNvSpPr txBox="1">
            <a:spLocks/>
          </p:cNvSpPr>
          <p:nvPr/>
        </p:nvSpPr>
        <p:spPr>
          <a:xfrm>
            <a:off x="13853" y="0"/>
            <a:ext cx="5749637" cy="6683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u="sng" dirty="0"/>
              <a:t>I - Cris d’alarme et criticité</a:t>
            </a:r>
          </a:p>
        </p:txBody>
      </p:sp>
      <p:sp>
        <p:nvSpPr>
          <p:cNvPr id="8" name="ZoneTexte 7"/>
          <p:cNvSpPr txBox="1"/>
          <p:nvPr/>
        </p:nvSpPr>
        <p:spPr>
          <a:xfrm>
            <a:off x="1152209" y="590064"/>
            <a:ext cx="2156744" cy="461665"/>
          </a:xfrm>
          <a:prstGeom prst="rect">
            <a:avLst/>
          </a:prstGeom>
          <a:noFill/>
        </p:spPr>
        <p:txBody>
          <a:bodyPr wrap="none" rtlCol="0">
            <a:spAutoFit/>
          </a:bodyPr>
          <a:lstStyle/>
          <a:p>
            <a:r>
              <a:rPr lang="fr-FR" sz="2400" b="1" dirty="0"/>
              <a:t>3) Les confiants</a:t>
            </a:r>
          </a:p>
        </p:txBody>
      </p:sp>
      <p:sp>
        <p:nvSpPr>
          <p:cNvPr id="2" name="ZoneTexte 1"/>
          <p:cNvSpPr txBox="1"/>
          <p:nvPr/>
        </p:nvSpPr>
        <p:spPr>
          <a:xfrm>
            <a:off x="13853" y="1435128"/>
            <a:ext cx="4433456" cy="830997"/>
          </a:xfrm>
          <a:prstGeom prst="rect">
            <a:avLst/>
          </a:prstGeom>
          <a:noFill/>
        </p:spPr>
        <p:txBody>
          <a:bodyPr wrap="square" rtlCol="0">
            <a:spAutoFit/>
          </a:bodyPr>
          <a:lstStyle/>
          <a:p>
            <a:r>
              <a:rPr lang="fr-FR" sz="2400" b="1" dirty="0">
                <a:solidFill>
                  <a:srgbClr val="7030A0"/>
                </a:solidFill>
              </a:rPr>
              <a:t>Évolution des réserves mondiales de pétrole brut</a:t>
            </a:r>
          </a:p>
        </p:txBody>
      </p:sp>
      <p:sp>
        <p:nvSpPr>
          <p:cNvPr id="9" name="ZoneTexte 8"/>
          <p:cNvSpPr txBox="1"/>
          <p:nvPr/>
        </p:nvSpPr>
        <p:spPr>
          <a:xfrm>
            <a:off x="9300198" y="6453749"/>
            <a:ext cx="2924006" cy="369332"/>
          </a:xfrm>
          <a:prstGeom prst="rect">
            <a:avLst/>
          </a:prstGeom>
          <a:noFill/>
        </p:spPr>
        <p:txBody>
          <a:bodyPr wrap="none" rtlCol="0">
            <a:spAutoFit/>
          </a:bodyPr>
          <a:lstStyle/>
          <a:p>
            <a:r>
              <a:rPr lang="fr-FR" dirty="0"/>
              <a:t>Source : UFIP sur données BP</a:t>
            </a:r>
          </a:p>
        </p:txBody>
      </p:sp>
      <p:sp>
        <p:nvSpPr>
          <p:cNvPr id="10" name="ZoneTexte 9"/>
          <p:cNvSpPr txBox="1"/>
          <p:nvPr/>
        </p:nvSpPr>
        <p:spPr>
          <a:xfrm>
            <a:off x="3886199" y="4638479"/>
            <a:ext cx="3754582" cy="830997"/>
          </a:xfrm>
          <a:prstGeom prst="rect">
            <a:avLst/>
          </a:prstGeom>
          <a:solidFill>
            <a:schemeClr val="bg1"/>
          </a:solidFill>
          <a:ln>
            <a:solidFill>
              <a:srgbClr val="7030A0"/>
            </a:solidFill>
          </a:ln>
        </p:spPr>
        <p:txBody>
          <a:bodyPr wrap="square" rtlCol="0">
            <a:spAutoFit/>
          </a:bodyPr>
          <a:lstStyle/>
          <a:p>
            <a:pPr marL="285750" indent="-285750">
              <a:buFont typeface="Wingdings" panose="05000000000000000000" pitchFamily="2" charset="2"/>
              <a:buChar char="è"/>
            </a:pPr>
            <a:r>
              <a:rPr lang="fr-FR" sz="2400" dirty="0">
                <a:solidFill>
                  <a:srgbClr val="7030A0"/>
                </a:solidFill>
                <a:sym typeface="Wingdings" panose="05000000000000000000" pitchFamily="2" charset="2"/>
              </a:rPr>
              <a:t>Inquiétudes climatiques sur l’approvisionnement</a:t>
            </a:r>
          </a:p>
        </p:txBody>
      </p:sp>
    </p:spTree>
    <p:extLst>
      <p:ext uri="{BB962C8B-B14F-4D97-AF65-F5344CB8AC3E}">
        <p14:creationId xmlns:p14="http://schemas.microsoft.com/office/powerpoint/2010/main" val="5529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856013" y="1479383"/>
            <a:ext cx="1051560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tx1"/>
                </a:solidFill>
                <a:effectLst/>
                <a:latin typeface="Arial" panose="020B0604020202020204" pitchFamily="34" charset="0"/>
              </a:rPr>
              <a:t>"</a:t>
            </a:r>
            <a:r>
              <a:rPr kumimoji="0" lang="fr-FR" altLang="fr-FR" sz="3200" b="0" i="0" u="none" strike="noStrike" cap="none" normalizeH="0" baseline="0" dirty="0" err="1">
                <a:ln>
                  <a:noFill/>
                </a:ln>
                <a:solidFill>
                  <a:schemeClr val="tx1"/>
                </a:solidFill>
                <a:effectLst/>
                <a:latin typeface="Arial" panose="020B0604020202020204" pitchFamily="34" charset="0"/>
              </a:rPr>
              <a:t>Today</a:t>
            </a:r>
            <a:r>
              <a:rPr kumimoji="0" lang="fr-FR" altLang="fr-FR" sz="3200" b="0" i="0" u="none" strike="noStrike" cap="none" normalizeH="0" baseline="0" dirty="0">
                <a:ln>
                  <a:noFill/>
                </a:ln>
                <a:solidFill>
                  <a:schemeClr val="tx1"/>
                </a:solidFill>
                <a:effectLst/>
                <a:latin typeface="Arial" panose="020B0604020202020204" pitchFamily="34" charset="0"/>
              </a:rPr>
              <a:t>, the data shows a </a:t>
            </a:r>
            <a:r>
              <a:rPr kumimoji="0" lang="fr-FR" altLang="fr-FR" sz="3200" b="0" i="0" u="none" strike="noStrike" cap="none" normalizeH="0" baseline="0" dirty="0" err="1">
                <a:ln>
                  <a:noFill/>
                </a:ln>
                <a:solidFill>
                  <a:schemeClr val="tx1"/>
                </a:solidFill>
                <a:effectLst/>
                <a:latin typeface="Arial" panose="020B0604020202020204" pitchFamily="34" charset="0"/>
              </a:rPr>
              <a:t>looming</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mismatch</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between</a:t>
            </a:r>
            <a:r>
              <a:rPr kumimoji="0" lang="fr-FR" altLang="fr-FR" sz="3200" b="0" i="0" u="none" strike="noStrike" cap="none" normalizeH="0" baseline="0" dirty="0">
                <a:ln>
                  <a:noFill/>
                </a:ln>
                <a:solidFill>
                  <a:schemeClr val="tx1"/>
                </a:solidFill>
                <a:effectLst/>
                <a:latin typeface="Arial" panose="020B0604020202020204" pitchFamily="34" charset="0"/>
              </a:rPr>
              <a:t> the </a:t>
            </a:r>
            <a:r>
              <a:rPr kumimoji="0" lang="fr-FR" altLang="fr-FR" sz="3200" b="0" i="0" u="none" strike="noStrike" cap="none" normalizeH="0" baseline="0" dirty="0" err="1">
                <a:ln>
                  <a:noFill/>
                </a:ln>
                <a:solidFill>
                  <a:schemeClr val="tx1"/>
                </a:solidFill>
                <a:effectLst/>
                <a:latin typeface="Arial" panose="020B0604020202020204" pitchFamily="34" charset="0"/>
              </a:rPr>
              <a:t>world’s</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strengthened</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climate</a:t>
            </a:r>
            <a:r>
              <a:rPr kumimoji="0" lang="fr-FR" altLang="fr-FR" sz="3200" b="0" i="0" u="none" strike="noStrike" cap="none" normalizeH="0" baseline="0" dirty="0">
                <a:ln>
                  <a:noFill/>
                </a:ln>
                <a:solidFill>
                  <a:schemeClr val="tx1"/>
                </a:solidFill>
                <a:effectLst/>
                <a:latin typeface="Arial" panose="020B0604020202020204" pitchFamily="34" charset="0"/>
              </a:rPr>
              <a:t> ambitions and the </a:t>
            </a:r>
            <a:r>
              <a:rPr kumimoji="0" lang="fr-FR" altLang="fr-FR" sz="3200" b="0" i="0" u="none" strike="noStrike" cap="none" normalizeH="0" baseline="0" dirty="0" err="1">
                <a:ln>
                  <a:noFill/>
                </a:ln>
                <a:solidFill>
                  <a:schemeClr val="tx1"/>
                </a:solidFill>
                <a:effectLst/>
                <a:latin typeface="Arial" panose="020B0604020202020204" pitchFamily="34" charset="0"/>
              </a:rPr>
              <a:t>availability</a:t>
            </a:r>
            <a:r>
              <a:rPr kumimoji="0" lang="fr-FR" altLang="fr-FR" sz="3200" b="0" i="0" u="none" strike="noStrike" cap="none" normalizeH="0" baseline="0" dirty="0">
                <a:ln>
                  <a:noFill/>
                </a:ln>
                <a:solidFill>
                  <a:schemeClr val="tx1"/>
                </a:solidFill>
                <a:effectLst/>
                <a:latin typeface="Arial" panose="020B0604020202020204" pitchFamily="34" charset="0"/>
              </a:rPr>
              <a:t> of </a:t>
            </a:r>
            <a:r>
              <a:rPr kumimoji="0" lang="fr-FR" altLang="fr-FR" sz="3200" b="0" i="0" u="none" strike="noStrike" cap="none" normalizeH="0" baseline="0" dirty="0" err="1">
                <a:ln>
                  <a:noFill/>
                </a:ln>
                <a:solidFill>
                  <a:schemeClr val="tx1"/>
                </a:solidFill>
                <a:effectLst/>
                <a:latin typeface="Arial" panose="020B0604020202020204" pitchFamily="34" charset="0"/>
              </a:rPr>
              <a:t>critical</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minerals</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that</a:t>
            </a:r>
            <a:r>
              <a:rPr kumimoji="0" lang="fr-FR" altLang="fr-FR" sz="3200" b="0" i="0" u="none" strike="noStrike" cap="none" normalizeH="0" baseline="0" dirty="0">
                <a:ln>
                  <a:noFill/>
                </a:ln>
                <a:solidFill>
                  <a:schemeClr val="tx1"/>
                </a:solidFill>
                <a:effectLst/>
                <a:latin typeface="Arial" panose="020B0604020202020204" pitchFamily="34" charset="0"/>
              </a:rPr>
              <a:t> are essential to </a:t>
            </a:r>
            <a:r>
              <a:rPr kumimoji="0" lang="fr-FR" altLang="fr-FR" sz="3200" b="0" i="0" u="none" strike="noStrike" cap="none" normalizeH="0" baseline="0" dirty="0" err="1">
                <a:ln>
                  <a:noFill/>
                </a:ln>
                <a:solidFill>
                  <a:schemeClr val="tx1"/>
                </a:solidFill>
                <a:effectLst/>
                <a:latin typeface="Arial" panose="020B0604020202020204" pitchFamily="34" charset="0"/>
              </a:rPr>
              <a:t>realising</a:t>
            </a:r>
            <a:r>
              <a:rPr kumimoji="0" lang="fr-FR" altLang="fr-FR" sz="3200" b="0" i="0" u="none" strike="noStrike" cap="none" normalizeH="0" baseline="0" dirty="0">
                <a:ln>
                  <a:noFill/>
                </a:ln>
                <a:solidFill>
                  <a:schemeClr val="tx1"/>
                </a:solidFill>
                <a:effectLst/>
                <a:latin typeface="Arial" panose="020B0604020202020204" pitchFamily="34" charset="0"/>
              </a:rPr>
              <a:t> </a:t>
            </a:r>
            <a:r>
              <a:rPr kumimoji="0" lang="fr-FR" altLang="fr-FR" sz="3200" b="0" i="0" u="none" strike="noStrike" cap="none" normalizeH="0" baseline="0" dirty="0" err="1">
                <a:ln>
                  <a:noFill/>
                </a:ln>
                <a:solidFill>
                  <a:schemeClr val="tx1"/>
                </a:solidFill>
                <a:effectLst/>
                <a:latin typeface="Arial" panose="020B0604020202020204" pitchFamily="34" charset="0"/>
              </a:rPr>
              <a:t>those</a:t>
            </a:r>
            <a:r>
              <a:rPr kumimoji="0" lang="fr-FR" altLang="fr-FR" sz="3200" b="0" i="0" u="none" strike="noStrike" cap="none" normalizeH="0" baseline="0" dirty="0">
                <a:ln>
                  <a:noFill/>
                </a:ln>
                <a:solidFill>
                  <a:schemeClr val="tx1"/>
                </a:solidFill>
                <a:effectLst/>
                <a:latin typeface="Arial" panose="020B0604020202020204" pitchFamily="34" charset="0"/>
              </a:rPr>
              <a:t> ambitions."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Arial" panose="020B0604020202020204" pitchFamily="34" charset="0"/>
              </a:rPr>
              <a:t>Dr </a:t>
            </a:r>
            <a:r>
              <a:rPr kumimoji="0" lang="fr-FR" altLang="fr-FR" sz="1800" b="1" i="0" u="none" strike="noStrike" cap="none" normalizeH="0" baseline="0" dirty="0" err="1">
                <a:ln>
                  <a:noFill/>
                </a:ln>
                <a:solidFill>
                  <a:schemeClr val="tx1"/>
                </a:solidFill>
                <a:effectLst/>
                <a:latin typeface="Arial" panose="020B0604020202020204" pitchFamily="34" charset="0"/>
              </a:rPr>
              <a:t>Fatih</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Birol</a:t>
            </a:r>
            <a:br>
              <a:rPr kumimoji="0" lang="fr-FR" altLang="fr-FR" sz="1800" b="1" i="0" u="none" strike="noStrike" cap="none" normalizeH="0" baseline="0" dirty="0">
                <a:ln>
                  <a:noFill/>
                </a:ln>
                <a:solidFill>
                  <a:schemeClr val="tx1"/>
                </a:solidFill>
                <a:effectLst/>
                <a:latin typeface="Arial" panose="020B0604020202020204" pitchFamily="34" charset="0"/>
              </a:rPr>
            </a:br>
            <a:r>
              <a:rPr kumimoji="0" lang="fr-FR" altLang="fr-FR" sz="1800" b="1" i="0" u="none" strike="noStrike" cap="none" normalizeH="0" baseline="0" dirty="0">
                <a:ln>
                  <a:noFill/>
                </a:ln>
                <a:solidFill>
                  <a:schemeClr val="tx1"/>
                </a:solidFill>
                <a:effectLst/>
                <a:latin typeface="Arial" panose="020B0604020202020204" pitchFamily="34" charset="0"/>
              </a:rPr>
              <a:t>IEA </a:t>
            </a:r>
            <a:r>
              <a:rPr kumimoji="0" lang="fr-FR" altLang="fr-FR" sz="1800" b="1" i="0" u="none" strike="noStrike" cap="none" normalizeH="0" baseline="0" dirty="0" err="1">
                <a:ln>
                  <a:noFill/>
                </a:ln>
                <a:solidFill>
                  <a:schemeClr val="tx1"/>
                </a:solidFill>
                <a:effectLst/>
                <a:latin typeface="Arial" panose="020B0604020202020204" pitchFamily="34" charset="0"/>
              </a:rPr>
              <a:t>Executive</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Director</a:t>
            </a:r>
            <a:r>
              <a:rPr kumimoji="0" lang="fr-FR" altLang="fr-FR" sz="1800" b="1"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800" b="1" dirty="0">
                <a:latin typeface="Arial" panose="020B0604020202020204" pitchFamily="34" charset="0"/>
              </a:rPr>
              <a:t>2021</a:t>
            </a:r>
            <a:endParaRPr kumimoji="0" lang="fr-FR" altLang="fr-F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chemeClr val="tx1"/>
              </a:solidFill>
              <a:effectLst/>
              <a:latin typeface="Arial" panose="020B0604020202020204" pitchFamily="34" charset="0"/>
            </a:endParaRPr>
          </a:p>
        </p:txBody>
      </p:sp>
      <p:sp>
        <p:nvSpPr>
          <p:cNvPr id="5" name="ZoneTexte 4"/>
          <p:cNvSpPr txBox="1"/>
          <p:nvPr/>
        </p:nvSpPr>
        <p:spPr>
          <a:xfrm>
            <a:off x="1888176" y="5308270"/>
            <a:ext cx="8716489" cy="923330"/>
          </a:xfrm>
          <a:prstGeom prst="rect">
            <a:avLst/>
          </a:prstGeom>
          <a:noFill/>
        </p:spPr>
        <p:txBody>
          <a:bodyPr wrap="square" rtlCol="0">
            <a:spAutoFit/>
          </a:bodyPr>
          <a:lstStyle/>
          <a:p>
            <a:r>
              <a:rPr lang="fr-FR" dirty="0"/>
              <a:t>Les graphiques qui suivent proviennent de :</a:t>
            </a:r>
          </a:p>
          <a:p>
            <a:r>
              <a:rPr lang="en-US" dirty="0"/>
              <a:t>IEA (2021), The Role of Critical Minerals in Clean Energy Transitions, IEA, Paris https://www.iea.org/reports/the-role-of-critical-minerals-in-clean-energy-transitions</a:t>
            </a:r>
            <a:endParaRPr lang="fr-FR" dirty="0"/>
          </a:p>
        </p:txBody>
      </p:sp>
      <p:sp>
        <p:nvSpPr>
          <p:cNvPr id="6" name="Titre 1"/>
          <p:cNvSpPr txBox="1">
            <a:spLocks/>
          </p:cNvSpPr>
          <p:nvPr/>
        </p:nvSpPr>
        <p:spPr>
          <a:xfrm>
            <a:off x="186217" y="-10541"/>
            <a:ext cx="5286328" cy="8309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dirty="0"/>
              <a:t>I - Cris d’alarme et criticité</a:t>
            </a:r>
          </a:p>
        </p:txBody>
      </p:sp>
      <p:sp>
        <p:nvSpPr>
          <p:cNvPr id="7" name="ZoneTexte 6"/>
          <p:cNvSpPr txBox="1"/>
          <p:nvPr/>
        </p:nvSpPr>
        <p:spPr>
          <a:xfrm>
            <a:off x="434891" y="919050"/>
            <a:ext cx="2436051" cy="461665"/>
          </a:xfrm>
          <a:prstGeom prst="rect">
            <a:avLst/>
          </a:prstGeom>
          <a:noFill/>
        </p:spPr>
        <p:txBody>
          <a:bodyPr wrap="none" rtlCol="0">
            <a:spAutoFit/>
          </a:bodyPr>
          <a:lstStyle/>
          <a:p>
            <a:r>
              <a:rPr lang="fr-FR" sz="2400" b="1" dirty="0"/>
              <a:t>4) Les spécialistes</a:t>
            </a:r>
          </a:p>
        </p:txBody>
      </p:sp>
    </p:spTree>
    <p:extLst>
      <p:ext uri="{BB962C8B-B14F-4D97-AF65-F5344CB8AC3E}">
        <p14:creationId xmlns:p14="http://schemas.microsoft.com/office/powerpoint/2010/main" val="191168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888628" y="1472541"/>
            <a:ext cx="10573082" cy="4953732"/>
          </a:xfrm>
          <a:prstGeom prst="rect">
            <a:avLst/>
          </a:prstGeom>
        </p:spPr>
      </p:pic>
      <p:sp>
        <p:nvSpPr>
          <p:cNvPr id="5" name="ZoneTexte 4"/>
          <p:cNvSpPr txBox="1"/>
          <p:nvPr/>
        </p:nvSpPr>
        <p:spPr>
          <a:xfrm>
            <a:off x="570016" y="320634"/>
            <a:ext cx="11210306" cy="830997"/>
          </a:xfrm>
          <a:prstGeom prst="rect">
            <a:avLst/>
          </a:prstGeom>
          <a:noFill/>
        </p:spPr>
        <p:txBody>
          <a:bodyPr wrap="square" rtlCol="0">
            <a:spAutoFit/>
          </a:bodyPr>
          <a:lstStyle/>
          <a:p>
            <a:r>
              <a:rPr lang="fr-FR" sz="2400" dirty="0"/>
              <a:t>Les nouvelles technologies de la transition énergétique sont plus gourmandes en matériaux que les technologies conventionnelles.</a:t>
            </a:r>
          </a:p>
        </p:txBody>
      </p:sp>
    </p:spTree>
    <p:extLst>
      <p:ext uri="{BB962C8B-B14F-4D97-AF65-F5344CB8AC3E}">
        <p14:creationId xmlns:p14="http://schemas.microsoft.com/office/powerpoint/2010/main" val="173535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237713" y="1673497"/>
            <a:ext cx="11716573" cy="4767943"/>
          </a:xfrm>
          <a:prstGeom prst="rect">
            <a:avLst/>
          </a:prstGeom>
        </p:spPr>
      </p:pic>
      <p:sp>
        <p:nvSpPr>
          <p:cNvPr id="5" name="ZoneTexte 4"/>
          <p:cNvSpPr txBox="1"/>
          <p:nvPr/>
        </p:nvSpPr>
        <p:spPr>
          <a:xfrm>
            <a:off x="570016" y="320634"/>
            <a:ext cx="10082150" cy="830997"/>
          </a:xfrm>
          <a:prstGeom prst="rect">
            <a:avLst/>
          </a:prstGeom>
          <a:noFill/>
        </p:spPr>
        <p:txBody>
          <a:bodyPr wrap="square" rtlCol="0">
            <a:spAutoFit/>
          </a:bodyPr>
          <a:lstStyle/>
          <a:p>
            <a:r>
              <a:rPr lang="fr-FR" sz="2400" dirty="0"/>
              <a:t>Quelque soit le scénario (optimiste) de transition, la croissance de la demande est très forte, et possiblement hors de portée industriellement parlant.</a:t>
            </a:r>
          </a:p>
        </p:txBody>
      </p:sp>
      <p:sp>
        <p:nvSpPr>
          <p:cNvPr id="2" name="ZoneTexte 1"/>
          <p:cNvSpPr txBox="1"/>
          <p:nvPr/>
        </p:nvSpPr>
        <p:spPr>
          <a:xfrm>
            <a:off x="9647711" y="3158836"/>
            <a:ext cx="2008909" cy="646331"/>
          </a:xfrm>
          <a:prstGeom prst="rect">
            <a:avLst/>
          </a:prstGeom>
          <a:noFill/>
        </p:spPr>
        <p:txBody>
          <a:bodyPr wrap="square" rtlCol="0">
            <a:spAutoFit/>
          </a:bodyPr>
          <a:lstStyle/>
          <a:p>
            <a:r>
              <a:rPr lang="fr-FR" dirty="0"/>
              <a:t>Ça fait 16% de croissance par an…</a:t>
            </a:r>
          </a:p>
        </p:txBody>
      </p:sp>
      <p:cxnSp>
        <p:nvCxnSpPr>
          <p:cNvPr id="6" name="Connecteur droit avec flèche 5"/>
          <p:cNvCxnSpPr/>
          <p:nvPr/>
        </p:nvCxnSpPr>
        <p:spPr>
          <a:xfrm flipH="1">
            <a:off x="10155382" y="3823855"/>
            <a:ext cx="496784" cy="789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8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344383" y="1450149"/>
            <a:ext cx="11217976" cy="4840633"/>
          </a:xfrm>
          <a:prstGeom prst="rect">
            <a:avLst/>
          </a:prstGeom>
        </p:spPr>
      </p:pic>
      <p:sp>
        <p:nvSpPr>
          <p:cNvPr id="5" name="ZoneTexte 4"/>
          <p:cNvSpPr txBox="1"/>
          <p:nvPr/>
        </p:nvSpPr>
        <p:spPr>
          <a:xfrm>
            <a:off x="570016" y="320634"/>
            <a:ext cx="10082150" cy="461665"/>
          </a:xfrm>
          <a:prstGeom prst="rect">
            <a:avLst/>
          </a:prstGeom>
          <a:noFill/>
        </p:spPr>
        <p:txBody>
          <a:bodyPr wrap="square" rtlCol="0">
            <a:spAutoFit/>
          </a:bodyPr>
          <a:lstStyle/>
          <a:p>
            <a:r>
              <a:rPr lang="fr-FR" sz="2400" dirty="0"/>
              <a:t>En fait, la demande dépasserait l’offre dans trois ans…</a:t>
            </a:r>
          </a:p>
        </p:txBody>
      </p:sp>
      <p:sp>
        <p:nvSpPr>
          <p:cNvPr id="2" name="ZoneTexte 1">
            <a:extLst>
              <a:ext uri="{FF2B5EF4-FFF2-40B4-BE49-F238E27FC236}">
                <a16:creationId xmlns:a16="http://schemas.microsoft.com/office/drawing/2014/main" id="{F66C8EAC-E227-4022-A6DF-7F204CD4232F}"/>
              </a:ext>
            </a:extLst>
          </p:cNvPr>
          <p:cNvSpPr txBox="1"/>
          <p:nvPr/>
        </p:nvSpPr>
        <p:spPr>
          <a:xfrm>
            <a:off x="4587260" y="6550223"/>
            <a:ext cx="2732223" cy="307777"/>
          </a:xfrm>
          <a:prstGeom prst="rect">
            <a:avLst/>
          </a:prstGeom>
          <a:noFill/>
        </p:spPr>
        <p:txBody>
          <a:bodyPr wrap="none" rtlCol="0">
            <a:spAutoFit/>
          </a:bodyPr>
          <a:lstStyle/>
          <a:p>
            <a:r>
              <a:rPr lang="fr-FR" sz="1400" dirty="0"/>
              <a:t>LCE : Lithium Carbonate Equivalent</a:t>
            </a:r>
          </a:p>
        </p:txBody>
      </p:sp>
    </p:spTree>
    <p:extLst>
      <p:ext uri="{BB962C8B-B14F-4D97-AF65-F5344CB8AC3E}">
        <p14:creationId xmlns:p14="http://schemas.microsoft.com/office/powerpoint/2010/main" val="2745052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6217" y="1565381"/>
            <a:ext cx="4975417" cy="1569660"/>
          </a:xfrm>
          <a:prstGeom prst="rect">
            <a:avLst/>
          </a:prstGeom>
          <a:noFill/>
        </p:spPr>
        <p:txBody>
          <a:bodyPr wrap="square" rtlCol="0">
            <a:spAutoFit/>
          </a:bodyPr>
          <a:lstStyle/>
          <a:p>
            <a:r>
              <a:rPr lang="fr-FR" sz="2400" b="1" dirty="0"/>
              <a:t>Evaluation par des instituts nationaux, adaptée aux contextes </a:t>
            </a:r>
          </a:p>
          <a:p>
            <a:r>
              <a:rPr lang="fr-FR" sz="2400" b="1" dirty="0">
                <a:sym typeface="Wingdings" panose="05000000000000000000" pitchFamily="2" charset="2"/>
              </a:rPr>
              <a:t> Paradigme politique et économique dominant</a:t>
            </a:r>
            <a:endParaRPr lang="fr-FR" sz="2400" dirty="0"/>
          </a:p>
        </p:txBody>
      </p:sp>
      <p:sp>
        <p:nvSpPr>
          <p:cNvPr id="6" name="ZoneTexte 5"/>
          <p:cNvSpPr txBox="1"/>
          <p:nvPr/>
        </p:nvSpPr>
        <p:spPr>
          <a:xfrm>
            <a:off x="186217" y="3347795"/>
            <a:ext cx="5286328" cy="830997"/>
          </a:xfrm>
          <a:prstGeom prst="rect">
            <a:avLst/>
          </a:prstGeom>
          <a:noFill/>
        </p:spPr>
        <p:txBody>
          <a:bodyPr wrap="square" rtlCol="0">
            <a:spAutoFit/>
          </a:bodyPr>
          <a:lstStyle/>
          <a:p>
            <a:r>
              <a:rPr lang="fr-FR" sz="2400" b="1" dirty="0"/>
              <a:t>Aucune notion d’écologie… La criticité est une notion purement économique.</a:t>
            </a:r>
            <a:endParaRPr lang="fr-FR" sz="2400" dirty="0"/>
          </a:p>
        </p:txBody>
      </p:sp>
      <p:sp>
        <p:nvSpPr>
          <p:cNvPr id="8" name="Titre 1"/>
          <p:cNvSpPr txBox="1">
            <a:spLocks/>
          </p:cNvSpPr>
          <p:nvPr/>
        </p:nvSpPr>
        <p:spPr>
          <a:xfrm>
            <a:off x="186217" y="-10541"/>
            <a:ext cx="5286328" cy="8309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dirty="0"/>
              <a:t>I - Cris d’alarme et criticité</a:t>
            </a:r>
          </a:p>
        </p:txBody>
      </p:sp>
      <p:sp>
        <p:nvSpPr>
          <p:cNvPr id="9" name="ZoneTexte 8"/>
          <p:cNvSpPr txBox="1"/>
          <p:nvPr/>
        </p:nvSpPr>
        <p:spPr>
          <a:xfrm>
            <a:off x="610420" y="915059"/>
            <a:ext cx="2436051" cy="461665"/>
          </a:xfrm>
          <a:prstGeom prst="rect">
            <a:avLst/>
          </a:prstGeom>
          <a:noFill/>
        </p:spPr>
        <p:txBody>
          <a:bodyPr wrap="none" rtlCol="0">
            <a:spAutoFit/>
          </a:bodyPr>
          <a:lstStyle/>
          <a:p>
            <a:r>
              <a:rPr lang="fr-FR" sz="2400" b="1" dirty="0"/>
              <a:t>4) Les spécialistes</a:t>
            </a:r>
          </a:p>
        </p:txBody>
      </p:sp>
      <p:pic>
        <p:nvPicPr>
          <p:cNvPr id="3" name="Espace réservé du contenu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0365" y="-18859"/>
            <a:ext cx="6511636" cy="6876859"/>
          </a:xfrm>
        </p:spPr>
      </p:pic>
      <p:sp>
        <p:nvSpPr>
          <p:cNvPr id="7" name="ZoneTexte 6"/>
          <p:cNvSpPr txBox="1"/>
          <p:nvPr/>
        </p:nvSpPr>
        <p:spPr>
          <a:xfrm>
            <a:off x="186217" y="4406362"/>
            <a:ext cx="5286328" cy="1200329"/>
          </a:xfrm>
          <a:prstGeom prst="rect">
            <a:avLst/>
          </a:prstGeom>
          <a:noFill/>
        </p:spPr>
        <p:txBody>
          <a:bodyPr wrap="square" rtlCol="0">
            <a:spAutoFit/>
          </a:bodyPr>
          <a:lstStyle/>
          <a:p>
            <a:r>
              <a:rPr lang="fr-FR" sz="2400" dirty="0"/>
              <a:t>En fait, si, mais c’est caché : </a:t>
            </a:r>
          </a:p>
          <a:p>
            <a:pPr marL="342900" indent="-342900">
              <a:buFontTx/>
              <a:buChar char="-"/>
            </a:pPr>
            <a:r>
              <a:rPr lang="fr-FR" sz="2400" dirty="0"/>
              <a:t>recyclage </a:t>
            </a:r>
          </a:p>
          <a:p>
            <a:pPr marL="342900" indent="-342900">
              <a:buFontTx/>
              <a:buChar char="-"/>
            </a:pPr>
            <a:r>
              <a:rPr lang="fr-FR" sz="2400" dirty="0"/>
              <a:t>évolution des règlementations.</a:t>
            </a:r>
          </a:p>
        </p:txBody>
      </p:sp>
      <p:sp>
        <p:nvSpPr>
          <p:cNvPr id="10" name="ZoneTexte 9"/>
          <p:cNvSpPr txBox="1"/>
          <p:nvPr/>
        </p:nvSpPr>
        <p:spPr>
          <a:xfrm>
            <a:off x="0" y="5984004"/>
            <a:ext cx="622068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dirty="0"/>
              <a:t>Ceci est un évaluation FRANÇAISE par le BRGM (Bureau de Recherches Géologiques et Minières)</a:t>
            </a:r>
          </a:p>
        </p:txBody>
      </p:sp>
      <p:sp>
        <p:nvSpPr>
          <p:cNvPr id="11" name="Espace réservé du contenu 2">
            <a:extLst>
              <a:ext uri="{FF2B5EF4-FFF2-40B4-BE49-F238E27FC236}">
                <a16:creationId xmlns:a16="http://schemas.microsoft.com/office/drawing/2014/main" id="{7C43AC5D-AD2C-45E3-A4F3-3F9174DDB25A}"/>
              </a:ext>
            </a:extLst>
          </p:cNvPr>
          <p:cNvSpPr txBox="1">
            <a:spLocks/>
          </p:cNvSpPr>
          <p:nvPr/>
        </p:nvSpPr>
        <p:spPr>
          <a:xfrm>
            <a:off x="7271413" y="1043083"/>
            <a:ext cx="3878179" cy="377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http://www.mineralinfo.fr/page/fiches-criticite</a:t>
            </a:r>
          </a:p>
        </p:txBody>
      </p:sp>
    </p:spTree>
    <p:extLst>
      <p:ext uri="{BB962C8B-B14F-4D97-AF65-F5344CB8AC3E}">
        <p14:creationId xmlns:p14="http://schemas.microsoft.com/office/powerpoint/2010/main" val="13918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0" y="0"/>
            <a:ext cx="12197952" cy="6858000"/>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211" y="658092"/>
            <a:ext cx="1218334" cy="1218334"/>
          </a:xfrm>
          <a:prstGeom prst="rect">
            <a:avLst/>
          </a:prstGeom>
        </p:spPr>
      </p:pic>
      <p:sp>
        <p:nvSpPr>
          <p:cNvPr id="3" name="Rectangle 2">
            <a:extLst>
              <a:ext uri="{FF2B5EF4-FFF2-40B4-BE49-F238E27FC236}">
                <a16:creationId xmlns:a16="http://schemas.microsoft.com/office/drawing/2014/main" id="{8D02A4C6-D336-471B-BE1E-C709F410A9BF}"/>
              </a:ext>
            </a:extLst>
          </p:cNvPr>
          <p:cNvSpPr/>
          <p:nvPr/>
        </p:nvSpPr>
        <p:spPr>
          <a:xfrm>
            <a:off x="467360" y="6488668"/>
            <a:ext cx="10200640" cy="369332"/>
          </a:xfrm>
          <a:prstGeom prst="rect">
            <a:avLst/>
          </a:prstGeom>
        </p:spPr>
        <p:txBody>
          <a:bodyPr wrap="square">
            <a:spAutoFit/>
          </a:bodyPr>
          <a:lstStyle/>
          <a:p>
            <a:r>
              <a:rPr lang="fr-FR" dirty="0"/>
              <a:t>Dernier rapport en date : https://eur-lex.europa.eu/legal-content/EN/TXT/?uri=CELEX:52020DC0474</a:t>
            </a:r>
          </a:p>
        </p:txBody>
      </p:sp>
    </p:spTree>
    <p:extLst>
      <p:ext uri="{BB962C8B-B14F-4D97-AF65-F5344CB8AC3E}">
        <p14:creationId xmlns:p14="http://schemas.microsoft.com/office/powerpoint/2010/main" val="2960028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41164" t="11930" r="18198" b="28655"/>
          <a:stretch/>
        </p:blipFill>
        <p:spPr>
          <a:xfrm>
            <a:off x="2342147" y="0"/>
            <a:ext cx="7924801" cy="6514238"/>
          </a:xfrm>
          <a:prstGeom prst="rect">
            <a:avLst/>
          </a:prstGeom>
        </p:spPr>
      </p:pic>
      <p:cxnSp>
        <p:nvCxnSpPr>
          <p:cNvPr id="3" name="Connecteur droit avec flèche 2"/>
          <p:cNvCxnSpPr/>
          <p:nvPr/>
        </p:nvCxnSpPr>
        <p:spPr>
          <a:xfrm flipV="1">
            <a:off x="2069432" y="449179"/>
            <a:ext cx="0" cy="55666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rot="16200000">
            <a:off x="-1702565" y="3136115"/>
            <a:ext cx="6127640" cy="584775"/>
          </a:xfrm>
          <a:prstGeom prst="rect">
            <a:avLst/>
          </a:prstGeom>
          <a:noFill/>
        </p:spPr>
        <p:txBody>
          <a:bodyPr wrap="none" rtlCol="0">
            <a:spAutoFit/>
          </a:bodyPr>
          <a:lstStyle/>
          <a:p>
            <a:r>
              <a:rPr lang="fr-FR" sz="3200" dirty="0"/>
              <a:t>Risques sur les approvisionnements</a:t>
            </a:r>
          </a:p>
        </p:txBody>
      </p:sp>
      <p:cxnSp>
        <p:nvCxnSpPr>
          <p:cNvPr id="6" name="Connecteur droit avec flèche 5"/>
          <p:cNvCxnSpPr/>
          <p:nvPr/>
        </p:nvCxnSpPr>
        <p:spPr>
          <a:xfrm>
            <a:off x="2221832" y="6328610"/>
            <a:ext cx="870284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210986" y="6328610"/>
            <a:ext cx="4291175" cy="584775"/>
          </a:xfrm>
          <a:prstGeom prst="rect">
            <a:avLst/>
          </a:prstGeom>
          <a:noFill/>
        </p:spPr>
        <p:txBody>
          <a:bodyPr wrap="none" rtlCol="0">
            <a:spAutoFit/>
          </a:bodyPr>
          <a:lstStyle/>
          <a:p>
            <a:r>
              <a:rPr lang="fr-FR" sz="3200" dirty="0"/>
              <a:t>Importance économique</a:t>
            </a:r>
          </a:p>
        </p:txBody>
      </p:sp>
      <p:sp>
        <p:nvSpPr>
          <p:cNvPr id="2" name="Ellipse 1"/>
          <p:cNvSpPr/>
          <p:nvPr/>
        </p:nvSpPr>
        <p:spPr>
          <a:xfrm>
            <a:off x="8811491" y="1136074"/>
            <a:ext cx="1316182" cy="10113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8462211" y="213706"/>
            <a:ext cx="1925052" cy="923330"/>
          </a:xfrm>
          <a:prstGeom prst="rect">
            <a:avLst/>
          </a:prstGeom>
          <a:noFill/>
        </p:spPr>
        <p:txBody>
          <a:bodyPr wrap="square" rtlCol="0">
            <a:spAutoFit/>
          </a:bodyPr>
          <a:lstStyle/>
          <a:p>
            <a:r>
              <a:rPr lang="fr-FR" dirty="0"/>
              <a:t>Mg : même pas évalué en France par le BRGM</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708" y="213706"/>
            <a:ext cx="1218334" cy="1218334"/>
          </a:xfrm>
          <a:prstGeom prst="rect">
            <a:avLst/>
          </a:prstGeom>
        </p:spPr>
      </p:pic>
      <p:sp>
        <p:nvSpPr>
          <p:cNvPr id="10" name="ZoneTexte 9"/>
          <p:cNvSpPr txBox="1"/>
          <p:nvPr/>
        </p:nvSpPr>
        <p:spPr>
          <a:xfrm>
            <a:off x="8158367" y="2841620"/>
            <a:ext cx="3720675" cy="830997"/>
          </a:xfrm>
          <a:prstGeom prst="rect">
            <a:avLst/>
          </a:prstGeom>
          <a:noFill/>
        </p:spPr>
        <p:txBody>
          <a:bodyPr wrap="square" rtlCol="0">
            <a:spAutoFit/>
          </a:bodyPr>
          <a:lstStyle/>
          <a:p>
            <a:r>
              <a:rPr lang="fr-FR" sz="2400" i="1" dirty="0"/>
              <a:t>Zoom sur la partie en haut à droite (risques importants).</a:t>
            </a:r>
          </a:p>
        </p:txBody>
      </p:sp>
    </p:spTree>
    <p:extLst>
      <p:ext uri="{BB962C8B-B14F-4D97-AF65-F5344CB8AC3E}">
        <p14:creationId xmlns:p14="http://schemas.microsoft.com/office/powerpoint/2010/main" val="1442306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E8C8784-0C31-4F26-8887-4BC0666F9F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874" r="7745"/>
          <a:stretch/>
        </p:blipFill>
        <p:spPr>
          <a:xfrm>
            <a:off x="0" y="9445"/>
            <a:ext cx="5770881" cy="6839109"/>
          </a:xfrm>
        </p:spPr>
      </p:pic>
      <p:pic>
        <p:nvPicPr>
          <p:cNvPr id="8" name="Image 7">
            <a:extLst>
              <a:ext uri="{FF2B5EF4-FFF2-40B4-BE49-F238E27FC236}">
                <a16:creationId xmlns:a16="http://schemas.microsoft.com/office/drawing/2014/main" id="{EE453293-BA50-47FB-8FD8-71C61C5F972C}"/>
              </a:ext>
            </a:extLst>
          </p:cNvPr>
          <p:cNvPicPr>
            <a:picLocks noChangeAspect="1"/>
          </p:cNvPicPr>
          <p:nvPr/>
        </p:nvPicPr>
        <p:blipFill>
          <a:blip r:embed="rId3"/>
          <a:stretch>
            <a:fillRect/>
          </a:stretch>
        </p:blipFill>
        <p:spPr>
          <a:xfrm>
            <a:off x="5638800" y="1677181"/>
            <a:ext cx="6553200" cy="4906499"/>
          </a:xfrm>
          <a:prstGeom prst="rect">
            <a:avLst/>
          </a:prstGeom>
        </p:spPr>
      </p:pic>
      <p:sp>
        <p:nvSpPr>
          <p:cNvPr id="9" name="ZoneTexte 8">
            <a:extLst>
              <a:ext uri="{FF2B5EF4-FFF2-40B4-BE49-F238E27FC236}">
                <a16:creationId xmlns:a16="http://schemas.microsoft.com/office/drawing/2014/main" id="{ECFC822B-5DA3-467D-B884-2AE178BEBA8B}"/>
              </a:ext>
            </a:extLst>
          </p:cNvPr>
          <p:cNvSpPr txBox="1"/>
          <p:nvPr/>
        </p:nvSpPr>
        <p:spPr>
          <a:xfrm>
            <a:off x="6818181" y="427815"/>
            <a:ext cx="5180779" cy="830997"/>
          </a:xfrm>
          <a:prstGeom prst="rect">
            <a:avLst/>
          </a:prstGeom>
          <a:noFill/>
        </p:spPr>
        <p:txBody>
          <a:bodyPr wrap="square" rtlCol="0">
            <a:spAutoFit/>
          </a:bodyPr>
          <a:lstStyle/>
          <a:p>
            <a:r>
              <a:rPr lang="fr-FR" sz="2400" b="1" dirty="0"/>
              <a:t>Ces questions d’approvisionnement sont prises très au sérieux.</a:t>
            </a:r>
          </a:p>
        </p:txBody>
      </p:sp>
    </p:spTree>
    <p:extLst>
      <p:ext uri="{BB962C8B-B14F-4D97-AF65-F5344CB8AC3E}">
        <p14:creationId xmlns:p14="http://schemas.microsoft.com/office/powerpoint/2010/main" val="161762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CONCLUSIONS Partie I</a:t>
            </a:r>
          </a:p>
        </p:txBody>
      </p:sp>
      <p:sp>
        <p:nvSpPr>
          <p:cNvPr id="3" name="Espace réservé du contenu 2"/>
          <p:cNvSpPr>
            <a:spLocks noGrp="1"/>
          </p:cNvSpPr>
          <p:nvPr>
            <p:ph idx="1"/>
          </p:nvPr>
        </p:nvSpPr>
        <p:spPr>
          <a:xfrm>
            <a:off x="838200" y="1479262"/>
            <a:ext cx="10515600" cy="4351338"/>
          </a:xfrm>
        </p:spPr>
        <p:txBody>
          <a:bodyPr/>
          <a:lstStyle/>
          <a:p>
            <a:r>
              <a:rPr lang="fr-FR" dirty="0"/>
              <a:t>La criticité des ressources est une notion économique</a:t>
            </a:r>
          </a:p>
          <a:p>
            <a:pPr lvl="1"/>
            <a:r>
              <a:rPr lang="fr-FR" dirty="0"/>
              <a:t>Aucun lien avec les impacts sur le climat, la biodiversité, les sociétés humaines…</a:t>
            </a:r>
          </a:p>
          <a:p>
            <a:pPr lvl="1"/>
            <a:r>
              <a:rPr lang="fr-FR" dirty="0"/>
              <a:t>La notion d’approvisionnement en revanche est centrale.</a:t>
            </a:r>
          </a:p>
          <a:p>
            <a:r>
              <a:rPr lang="fr-FR" dirty="0"/>
              <a:t>Réaliser une croissance verte mondiale basée sur l’électrification et les énergies renouvelables de haute technologie est assez probablement fantasque.</a:t>
            </a:r>
          </a:p>
          <a:p>
            <a:r>
              <a:rPr lang="fr-FR" dirty="0"/>
              <a:t>Sur une planète finie, les ressources sont limitées</a:t>
            </a:r>
          </a:p>
          <a:p>
            <a:pPr lvl="1"/>
            <a:r>
              <a:rPr lang="fr-FR" dirty="0"/>
              <a:t>Mais la mesure dépend fortement de l’évaluateur.</a:t>
            </a:r>
          </a:p>
          <a:p>
            <a:r>
              <a:rPr lang="fr-FR" dirty="0"/>
              <a:t>Pourquoi ???</a:t>
            </a:r>
          </a:p>
        </p:txBody>
      </p:sp>
    </p:spTree>
    <p:extLst>
      <p:ext uri="{BB962C8B-B14F-4D97-AF65-F5344CB8AC3E}">
        <p14:creationId xmlns:p14="http://schemas.microsoft.com/office/powerpoint/2010/main" val="270981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684"/>
            <a:ext cx="10515600" cy="690602"/>
          </a:xfrm>
        </p:spPr>
        <p:txBody>
          <a:bodyPr>
            <a:normAutofit fontScale="90000"/>
          </a:bodyPr>
          <a:lstStyle/>
          <a:p>
            <a:pPr algn="ctr"/>
            <a:r>
              <a:rPr lang="fr-FR" dirty="0"/>
              <a:t>Contexte : le développement durable </a:t>
            </a:r>
          </a:p>
        </p:txBody>
      </p:sp>
      <p:graphicFrame>
        <p:nvGraphicFramePr>
          <p:cNvPr id="4" name="Graphique 3">
            <a:extLst>
              <a:ext uri="{FF2B5EF4-FFF2-40B4-BE49-F238E27FC236}">
                <a16:creationId xmlns:a16="http://schemas.microsoft.com/office/drawing/2014/main" id="{9A8F248E-BD0A-44FB-A3DA-78A88C84968B}"/>
              </a:ext>
            </a:extLst>
          </p:cNvPr>
          <p:cNvGraphicFramePr>
            <a:graphicFrameLocks/>
          </p:cNvGraphicFramePr>
          <p:nvPr>
            <p:extLst/>
          </p:nvPr>
        </p:nvGraphicFramePr>
        <p:xfrm>
          <a:off x="0" y="670285"/>
          <a:ext cx="11900263" cy="6035040"/>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D6D27383-8762-4BE5-99E4-222FC73D027B}"/>
              </a:ext>
            </a:extLst>
          </p:cNvPr>
          <p:cNvSpPr txBox="1"/>
          <p:nvPr/>
        </p:nvSpPr>
        <p:spPr>
          <a:xfrm>
            <a:off x="3416394" y="4916189"/>
            <a:ext cx="1602212" cy="830997"/>
          </a:xfrm>
          <a:prstGeom prst="rect">
            <a:avLst/>
          </a:prstGeom>
          <a:noFill/>
        </p:spPr>
        <p:txBody>
          <a:bodyPr wrap="square" rtlCol="0">
            <a:spAutoFit/>
          </a:bodyPr>
          <a:lstStyle/>
          <a:p>
            <a:r>
              <a:rPr lang="fr-FR" sz="2400" dirty="0"/>
              <a:t>Rapport </a:t>
            </a:r>
            <a:r>
              <a:rPr lang="fr-FR" sz="2400" dirty="0" err="1"/>
              <a:t>Meadows</a:t>
            </a:r>
            <a:endParaRPr lang="fr-FR" sz="2400" dirty="0"/>
          </a:p>
        </p:txBody>
      </p:sp>
      <p:sp>
        <p:nvSpPr>
          <p:cNvPr id="6" name="ZoneTexte 5">
            <a:extLst>
              <a:ext uri="{FF2B5EF4-FFF2-40B4-BE49-F238E27FC236}">
                <a16:creationId xmlns:a16="http://schemas.microsoft.com/office/drawing/2014/main" id="{31985422-0EEA-4B9A-B079-F2539F147651}"/>
              </a:ext>
            </a:extLst>
          </p:cNvPr>
          <p:cNvSpPr txBox="1"/>
          <p:nvPr/>
        </p:nvSpPr>
        <p:spPr>
          <a:xfrm>
            <a:off x="5207618" y="4639661"/>
            <a:ext cx="2667718" cy="830997"/>
          </a:xfrm>
          <a:prstGeom prst="rect">
            <a:avLst/>
          </a:prstGeom>
          <a:noFill/>
        </p:spPr>
        <p:txBody>
          <a:bodyPr wrap="none" rtlCol="0">
            <a:spAutoFit/>
          </a:bodyPr>
          <a:lstStyle/>
          <a:p>
            <a:r>
              <a:rPr lang="fr-FR" sz="2400" dirty="0"/>
              <a:t>Rapport Brundtland</a:t>
            </a:r>
          </a:p>
          <a:p>
            <a:r>
              <a:rPr lang="fr-FR" sz="2400" dirty="0"/>
              <a:t>Définition du DD</a:t>
            </a:r>
          </a:p>
        </p:txBody>
      </p:sp>
      <p:sp>
        <p:nvSpPr>
          <p:cNvPr id="7" name="ZoneTexte 6">
            <a:extLst>
              <a:ext uri="{FF2B5EF4-FFF2-40B4-BE49-F238E27FC236}">
                <a16:creationId xmlns:a16="http://schemas.microsoft.com/office/drawing/2014/main" id="{23D63CAA-5B07-42EF-9AC9-ECDE6B821219}"/>
              </a:ext>
            </a:extLst>
          </p:cNvPr>
          <p:cNvSpPr txBox="1"/>
          <p:nvPr/>
        </p:nvSpPr>
        <p:spPr>
          <a:xfrm>
            <a:off x="8162587" y="4721145"/>
            <a:ext cx="2066362" cy="830997"/>
          </a:xfrm>
          <a:prstGeom prst="rect">
            <a:avLst/>
          </a:prstGeom>
          <a:noFill/>
        </p:spPr>
        <p:txBody>
          <a:bodyPr wrap="square" rtlCol="0">
            <a:spAutoFit/>
          </a:bodyPr>
          <a:lstStyle/>
          <a:p>
            <a:r>
              <a:rPr lang="fr-FR" sz="2400" dirty="0"/>
              <a:t>Sommet de la Terre de Rio</a:t>
            </a:r>
          </a:p>
        </p:txBody>
      </p:sp>
      <p:sp>
        <p:nvSpPr>
          <p:cNvPr id="8" name="ZoneTexte 7">
            <a:extLst>
              <a:ext uri="{FF2B5EF4-FFF2-40B4-BE49-F238E27FC236}">
                <a16:creationId xmlns:a16="http://schemas.microsoft.com/office/drawing/2014/main" id="{CDED5CA6-3930-462E-ADA7-E2B7467C7E09}"/>
              </a:ext>
            </a:extLst>
          </p:cNvPr>
          <p:cNvSpPr txBox="1"/>
          <p:nvPr/>
        </p:nvSpPr>
        <p:spPr>
          <a:xfrm>
            <a:off x="9636341" y="2769858"/>
            <a:ext cx="2218300" cy="461665"/>
          </a:xfrm>
          <a:prstGeom prst="rect">
            <a:avLst/>
          </a:prstGeom>
          <a:noFill/>
        </p:spPr>
        <p:txBody>
          <a:bodyPr wrap="none" rtlCol="0">
            <a:spAutoFit/>
          </a:bodyPr>
          <a:lstStyle/>
          <a:p>
            <a:r>
              <a:rPr lang="fr-FR" sz="2400" dirty="0"/>
              <a:t>Accords de Paris</a:t>
            </a:r>
          </a:p>
        </p:txBody>
      </p:sp>
      <p:sp>
        <p:nvSpPr>
          <p:cNvPr id="9" name="ZoneTexte 8">
            <a:extLst>
              <a:ext uri="{FF2B5EF4-FFF2-40B4-BE49-F238E27FC236}">
                <a16:creationId xmlns:a16="http://schemas.microsoft.com/office/drawing/2014/main" id="{CB4882DE-349F-4E7E-A25F-92642B9E3B1A}"/>
              </a:ext>
            </a:extLst>
          </p:cNvPr>
          <p:cNvSpPr txBox="1"/>
          <p:nvPr/>
        </p:nvSpPr>
        <p:spPr>
          <a:xfrm>
            <a:off x="9118607" y="3931370"/>
            <a:ext cx="2543260" cy="461665"/>
          </a:xfrm>
          <a:prstGeom prst="rect">
            <a:avLst/>
          </a:prstGeom>
          <a:noFill/>
        </p:spPr>
        <p:txBody>
          <a:bodyPr wrap="none" rtlCol="0">
            <a:spAutoFit/>
          </a:bodyPr>
          <a:lstStyle/>
          <a:p>
            <a:r>
              <a:rPr lang="fr-FR" sz="2400" dirty="0"/>
              <a:t>Protocole de Kyoto</a:t>
            </a:r>
          </a:p>
        </p:txBody>
      </p:sp>
      <p:cxnSp>
        <p:nvCxnSpPr>
          <p:cNvPr id="10" name="Connecteur droit avec flèche 9">
            <a:extLst>
              <a:ext uri="{FF2B5EF4-FFF2-40B4-BE49-F238E27FC236}">
                <a16:creationId xmlns:a16="http://schemas.microsoft.com/office/drawing/2014/main" id="{9504E36D-871C-420A-AAA7-6EE8A3252A00}"/>
              </a:ext>
            </a:extLst>
          </p:cNvPr>
          <p:cNvCxnSpPr/>
          <p:nvPr/>
        </p:nvCxnSpPr>
        <p:spPr>
          <a:xfrm flipH="1" flipV="1">
            <a:off x="7406405" y="3527135"/>
            <a:ext cx="1308487" cy="131067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DF41581-A275-4D98-8B72-F6FF22954CFE}"/>
              </a:ext>
            </a:extLst>
          </p:cNvPr>
          <p:cNvCxnSpPr/>
          <p:nvPr/>
        </p:nvCxnSpPr>
        <p:spPr>
          <a:xfrm flipH="1" flipV="1">
            <a:off x="9298746" y="2857587"/>
            <a:ext cx="724635" cy="1117209"/>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63DF39E-FEDF-4805-A2F1-A6675C01194C}"/>
              </a:ext>
            </a:extLst>
          </p:cNvPr>
          <p:cNvCxnSpPr/>
          <p:nvPr/>
        </p:nvCxnSpPr>
        <p:spPr>
          <a:xfrm flipH="1" flipV="1">
            <a:off x="7875337" y="3394343"/>
            <a:ext cx="1679111" cy="62858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FF0C5D2F-ECF9-4DCE-BF0A-1D7FD945AC8F}"/>
              </a:ext>
            </a:extLst>
          </p:cNvPr>
          <p:cNvCxnSpPr>
            <a:stCxn id="6" idx="0"/>
          </p:cNvCxnSpPr>
          <p:nvPr/>
        </p:nvCxnSpPr>
        <p:spPr>
          <a:xfrm flipV="1">
            <a:off x="6541477" y="3775011"/>
            <a:ext cx="0" cy="86465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01E35FDC-5838-4470-AC63-3CF51C53C812}"/>
              </a:ext>
            </a:extLst>
          </p:cNvPr>
          <p:cNvCxnSpPr>
            <a:cxnSpLocks/>
          </p:cNvCxnSpPr>
          <p:nvPr/>
        </p:nvCxnSpPr>
        <p:spPr>
          <a:xfrm flipV="1">
            <a:off x="4376057" y="4351031"/>
            <a:ext cx="0" cy="668009"/>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37316EAE-115A-40FA-B867-94E94B9F289E}"/>
              </a:ext>
            </a:extLst>
          </p:cNvPr>
          <p:cNvCxnSpPr>
            <a:cxnSpLocks/>
          </p:cNvCxnSpPr>
          <p:nvPr/>
        </p:nvCxnSpPr>
        <p:spPr>
          <a:xfrm flipV="1">
            <a:off x="10640942" y="2346960"/>
            <a:ext cx="0" cy="51062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89887673-410D-4364-8B1C-C1B98ACF20B0}"/>
              </a:ext>
            </a:extLst>
          </p:cNvPr>
          <p:cNvSpPr txBox="1"/>
          <p:nvPr/>
        </p:nvSpPr>
        <p:spPr>
          <a:xfrm>
            <a:off x="2833495" y="2208910"/>
            <a:ext cx="1334064" cy="830997"/>
          </a:xfrm>
          <a:prstGeom prst="rect">
            <a:avLst/>
          </a:prstGeom>
          <a:noFill/>
        </p:spPr>
        <p:txBody>
          <a:bodyPr wrap="square" rtlCol="0">
            <a:spAutoFit/>
          </a:bodyPr>
          <a:lstStyle/>
          <a:p>
            <a:r>
              <a:rPr lang="fr-FR" sz="2400" dirty="0"/>
              <a:t>1</a:t>
            </a:r>
            <a:r>
              <a:rPr lang="fr-FR" sz="2400" baseline="30000" dirty="0"/>
              <a:t>er</a:t>
            </a:r>
            <a:r>
              <a:rPr lang="fr-FR" sz="2400" dirty="0"/>
              <a:t> choc pétrolier</a:t>
            </a:r>
          </a:p>
        </p:txBody>
      </p:sp>
      <p:cxnSp>
        <p:nvCxnSpPr>
          <p:cNvPr id="17" name="Connecteur droit avec flèche 16">
            <a:extLst>
              <a:ext uri="{FF2B5EF4-FFF2-40B4-BE49-F238E27FC236}">
                <a16:creationId xmlns:a16="http://schemas.microsoft.com/office/drawing/2014/main" id="{893F2C0A-B5FB-45CE-93C6-A4D4986ED712}"/>
              </a:ext>
            </a:extLst>
          </p:cNvPr>
          <p:cNvCxnSpPr/>
          <p:nvPr/>
        </p:nvCxnSpPr>
        <p:spPr>
          <a:xfrm>
            <a:off x="4092837" y="2825100"/>
            <a:ext cx="382172" cy="114969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69DBFE1-945A-42DD-9E03-31B27756EE25}"/>
              </a:ext>
            </a:extLst>
          </p:cNvPr>
          <p:cNvSpPr txBox="1"/>
          <p:nvPr/>
        </p:nvSpPr>
        <p:spPr>
          <a:xfrm>
            <a:off x="4510883" y="1958064"/>
            <a:ext cx="1502091" cy="830997"/>
          </a:xfrm>
          <a:prstGeom prst="rect">
            <a:avLst/>
          </a:prstGeom>
          <a:noFill/>
        </p:spPr>
        <p:txBody>
          <a:bodyPr wrap="square" rtlCol="0">
            <a:spAutoFit/>
          </a:bodyPr>
          <a:lstStyle/>
          <a:p>
            <a:r>
              <a:rPr lang="fr-FR" sz="2400" dirty="0"/>
              <a:t>2</a:t>
            </a:r>
            <a:r>
              <a:rPr lang="fr-FR" sz="2400" baseline="30000" dirty="0"/>
              <a:t>ème</a:t>
            </a:r>
            <a:r>
              <a:rPr lang="fr-FR" sz="2400" dirty="0"/>
              <a:t> choc pétrolier</a:t>
            </a:r>
          </a:p>
        </p:txBody>
      </p:sp>
      <p:cxnSp>
        <p:nvCxnSpPr>
          <p:cNvPr id="19" name="Connecteur droit avec flèche 18">
            <a:extLst>
              <a:ext uri="{FF2B5EF4-FFF2-40B4-BE49-F238E27FC236}">
                <a16:creationId xmlns:a16="http://schemas.microsoft.com/office/drawing/2014/main" id="{BF58592A-CB57-4073-A2CE-5ACAE3D65EAD}"/>
              </a:ext>
            </a:extLst>
          </p:cNvPr>
          <p:cNvCxnSpPr/>
          <p:nvPr/>
        </p:nvCxnSpPr>
        <p:spPr>
          <a:xfrm>
            <a:off x="5264733" y="2857586"/>
            <a:ext cx="34251" cy="9174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B66FD68-3F8F-4151-89C0-3039055DD176}"/>
              </a:ext>
            </a:extLst>
          </p:cNvPr>
          <p:cNvSpPr txBox="1"/>
          <p:nvPr/>
        </p:nvSpPr>
        <p:spPr>
          <a:xfrm>
            <a:off x="7511143" y="1249723"/>
            <a:ext cx="2690948" cy="461665"/>
          </a:xfrm>
          <a:prstGeom prst="rect">
            <a:avLst/>
          </a:prstGeom>
          <a:noFill/>
        </p:spPr>
        <p:txBody>
          <a:bodyPr wrap="square" rtlCol="0">
            <a:spAutoFit/>
          </a:bodyPr>
          <a:lstStyle/>
          <a:p>
            <a:r>
              <a:rPr lang="fr-FR" sz="2400" dirty="0"/>
              <a:t>Crise des </a:t>
            </a:r>
            <a:r>
              <a:rPr lang="fr-FR" sz="2400" dirty="0" err="1"/>
              <a:t>subprimes</a:t>
            </a:r>
            <a:endParaRPr lang="fr-FR" sz="2400" dirty="0"/>
          </a:p>
        </p:txBody>
      </p:sp>
      <p:cxnSp>
        <p:nvCxnSpPr>
          <p:cNvPr id="21" name="Connecteur droit avec flèche 20">
            <a:extLst>
              <a:ext uri="{FF2B5EF4-FFF2-40B4-BE49-F238E27FC236}">
                <a16:creationId xmlns:a16="http://schemas.microsoft.com/office/drawing/2014/main" id="{8CF30241-CF7C-43C2-A371-223B5A7596DD}"/>
              </a:ext>
            </a:extLst>
          </p:cNvPr>
          <p:cNvCxnSpPr>
            <a:cxnSpLocks/>
          </p:cNvCxnSpPr>
          <p:nvPr/>
        </p:nvCxnSpPr>
        <p:spPr>
          <a:xfrm>
            <a:off x="8845955" y="1806351"/>
            <a:ext cx="897485" cy="63007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6" grpId="0"/>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88466"/>
            <a:ext cx="10515600" cy="1325563"/>
          </a:xfrm>
        </p:spPr>
        <p:txBody>
          <a:bodyPr/>
          <a:lstStyle/>
          <a:p>
            <a:pPr marL="457200" lvl="1"/>
            <a:r>
              <a:rPr lang="fr-FR" sz="3600" dirty="0"/>
              <a:t>II – La croûte terrestre, les mines, les minerais</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2591" y="1137097"/>
            <a:ext cx="7446818" cy="5717366"/>
          </a:xfrm>
        </p:spPr>
      </p:pic>
      <p:sp>
        <p:nvSpPr>
          <p:cNvPr id="5" name="ZoneTexte 4"/>
          <p:cNvSpPr txBox="1"/>
          <p:nvPr/>
        </p:nvSpPr>
        <p:spPr>
          <a:xfrm>
            <a:off x="5954148" y="1313014"/>
            <a:ext cx="3448636" cy="584775"/>
          </a:xfrm>
          <a:prstGeom prst="rect">
            <a:avLst/>
          </a:prstGeom>
          <a:noFill/>
        </p:spPr>
        <p:txBody>
          <a:bodyPr wrap="none" rtlCol="0">
            <a:spAutoFit/>
          </a:bodyPr>
          <a:lstStyle/>
          <a:p>
            <a:r>
              <a:rPr lang="fr-FR" sz="3200" dirty="0"/>
              <a:t>croûte continentale</a:t>
            </a:r>
          </a:p>
        </p:txBody>
      </p:sp>
      <p:sp>
        <p:nvSpPr>
          <p:cNvPr id="3" name="Rectangle 2"/>
          <p:cNvSpPr/>
          <p:nvPr/>
        </p:nvSpPr>
        <p:spPr>
          <a:xfrm>
            <a:off x="8101445" y="2065308"/>
            <a:ext cx="3435927" cy="584775"/>
          </a:xfrm>
          <a:prstGeom prst="rect">
            <a:avLst/>
          </a:prstGeom>
        </p:spPr>
        <p:txBody>
          <a:bodyPr wrap="square">
            <a:spAutoFit/>
          </a:bodyPr>
          <a:lstStyle/>
          <a:p>
            <a:r>
              <a:rPr lang="fr-FR" sz="3200" dirty="0"/>
              <a:t>croûte océanique</a:t>
            </a:r>
          </a:p>
        </p:txBody>
      </p:sp>
      <p:sp>
        <p:nvSpPr>
          <p:cNvPr id="6" name="Rectangle 5"/>
          <p:cNvSpPr/>
          <p:nvPr/>
        </p:nvSpPr>
        <p:spPr>
          <a:xfrm>
            <a:off x="5393871" y="5236087"/>
            <a:ext cx="3750129" cy="646331"/>
          </a:xfrm>
          <a:prstGeom prst="rect">
            <a:avLst/>
          </a:prstGeom>
        </p:spPr>
        <p:txBody>
          <a:bodyPr wrap="none">
            <a:spAutoFit/>
          </a:bodyPr>
          <a:lstStyle/>
          <a:p>
            <a:r>
              <a:rPr lang="fr-FR" sz="3600" dirty="0"/>
              <a:t>manteau supérieur</a:t>
            </a:r>
          </a:p>
        </p:txBody>
      </p:sp>
      <p:sp>
        <p:nvSpPr>
          <p:cNvPr id="7" name="Rectangle 6"/>
          <p:cNvSpPr/>
          <p:nvPr/>
        </p:nvSpPr>
        <p:spPr>
          <a:xfrm>
            <a:off x="6355518" y="3329741"/>
            <a:ext cx="2281009" cy="584775"/>
          </a:xfrm>
          <a:prstGeom prst="rect">
            <a:avLst/>
          </a:prstGeom>
        </p:spPr>
        <p:txBody>
          <a:bodyPr wrap="none">
            <a:spAutoFit/>
          </a:bodyPr>
          <a:lstStyle/>
          <a:p>
            <a:r>
              <a:rPr lang="fr-FR" sz="3200" dirty="0"/>
              <a:t>hydrosphère</a:t>
            </a:r>
          </a:p>
        </p:txBody>
      </p:sp>
    </p:spTree>
    <p:extLst>
      <p:ext uri="{BB962C8B-B14F-4D97-AF65-F5344CB8AC3E}">
        <p14:creationId xmlns:p14="http://schemas.microsoft.com/office/powerpoint/2010/main" val="482244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073" y="277092"/>
            <a:ext cx="2313709" cy="2327563"/>
          </a:xfrm>
        </p:spPr>
        <p:txBody>
          <a:bodyPr>
            <a:normAutofit fontScale="90000"/>
          </a:bodyPr>
          <a:lstStyle/>
          <a:p>
            <a:r>
              <a:rPr lang="fr-FR" u="sng" dirty="0"/>
              <a:t>La croûte terrestre : épaisseur </a:t>
            </a:r>
            <a:r>
              <a:rPr lang="fr-FR" sz="2700" dirty="0"/>
              <a:t>(en km)</a:t>
            </a:r>
            <a:endParaRPr lang="fr-FR" dirty="0"/>
          </a:p>
        </p:txBody>
      </p:sp>
      <p:pic>
        <p:nvPicPr>
          <p:cNvPr id="4" name="Espace réservé du contenu 3"/>
          <p:cNvPicPr>
            <a:picLocks noGrp="1" noChangeAspect="1"/>
          </p:cNvPicPr>
          <p:nvPr>
            <p:ph idx="1"/>
          </p:nvPr>
        </p:nvPicPr>
        <p:blipFill>
          <a:blip r:embed="rId2"/>
          <a:stretch>
            <a:fillRect/>
          </a:stretch>
        </p:blipFill>
        <p:spPr>
          <a:xfrm>
            <a:off x="3993339" y="1"/>
            <a:ext cx="8198661" cy="6858000"/>
          </a:xfrm>
          <a:prstGeom prst="rect">
            <a:avLst/>
          </a:prstGeom>
        </p:spPr>
      </p:pic>
    </p:spTree>
    <p:extLst>
      <p:ext uri="{BB962C8B-B14F-4D97-AF65-F5344CB8AC3E}">
        <p14:creationId xmlns:p14="http://schemas.microsoft.com/office/powerpoint/2010/main" val="3185388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4772891" cy="1325563"/>
          </a:xfrm>
        </p:spPr>
        <p:txBody>
          <a:bodyPr/>
          <a:lstStyle/>
          <a:p>
            <a:r>
              <a:rPr lang="fr-FR" u="sng" dirty="0"/>
              <a:t>La croûte terrestre : température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1281" y="0"/>
            <a:ext cx="7400719" cy="6858000"/>
          </a:xfrm>
        </p:spPr>
      </p:pic>
      <p:sp>
        <p:nvSpPr>
          <p:cNvPr id="5" name="ZoneTexte 4"/>
          <p:cNvSpPr txBox="1"/>
          <p:nvPr/>
        </p:nvSpPr>
        <p:spPr>
          <a:xfrm>
            <a:off x="1" y="5934670"/>
            <a:ext cx="5832764" cy="861774"/>
          </a:xfrm>
          <a:prstGeom prst="rect">
            <a:avLst/>
          </a:prstGeom>
          <a:noFill/>
        </p:spPr>
        <p:txBody>
          <a:bodyPr wrap="square" rtlCol="0">
            <a:spAutoFit/>
          </a:bodyPr>
          <a:lstStyle/>
          <a:p>
            <a:r>
              <a:rPr lang="fr-FR" dirty="0"/>
              <a:t>Source : Pierre Thomas, Laboratoire des Sciences de la Terre, ENS Lyon, </a:t>
            </a:r>
            <a:r>
              <a:rPr lang="fr-FR" sz="1400" dirty="0"/>
              <a:t>https://planet-terre.ens-lyon.fr/ressource/convection-mantellique-tectonique-plaques.xml</a:t>
            </a:r>
          </a:p>
        </p:txBody>
      </p:sp>
      <p:sp>
        <p:nvSpPr>
          <p:cNvPr id="6" name="ZoneTexte 5"/>
          <p:cNvSpPr txBox="1"/>
          <p:nvPr/>
        </p:nvSpPr>
        <p:spPr>
          <a:xfrm>
            <a:off x="219281" y="2182505"/>
            <a:ext cx="4668982" cy="2308324"/>
          </a:xfrm>
          <a:prstGeom prst="rect">
            <a:avLst/>
          </a:prstGeom>
          <a:noFill/>
        </p:spPr>
        <p:txBody>
          <a:bodyPr wrap="square" rtlCol="0">
            <a:spAutoFit/>
          </a:bodyPr>
          <a:lstStyle/>
          <a:p>
            <a:r>
              <a:rPr lang="fr-FR" sz="2400" dirty="0"/>
              <a:t>La température monte très rapidement quand on creuse…</a:t>
            </a:r>
          </a:p>
          <a:p>
            <a:r>
              <a:rPr lang="fr-FR" sz="2400" dirty="0">
                <a:sym typeface="Wingdings" panose="05000000000000000000" pitchFamily="2" charset="2"/>
              </a:rPr>
              <a:t>10 à 30°C / km</a:t>
            </a:r>
          </a:p>
          <a:p>
            <a:endParaRPr lang="fr-FR" sz="2400" dirty="0">
              <a:sym typeface="Wingdings" panose="05000000000000000000" pitchFamily="2" charset="2"/>
            </a:endParaRPr>
          </a:p>
          <a:p>
            <a:r>
              <a:rPr lang="fr-FR" sz="2400" dirty="0">
                <a:sym typeface="Wingdings" panose="05000000000000000000" pitchFamily="2" charset="2"/>
              </a:rPr>
              <a:t> On n’ira pas à 20 km de profondeur.</a:t>
            </a:r>
            <a:endParaRPr lang="fr-FR" sz="2400" dirty="0"/>
          </a:p>
        </p:txBody>
      </p:sp>
    </p:spTree>
    <p:extLst>
      <p:ext uri="{BB962C8B-B14F-4D97-AF65-F5344CB8AC3E}">
        <p14:creationId xmlns:p14="http://schemas.microsoft.com/office/powerpoint/2010/main" val="424418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D79BF-D778-40FE-8C81-C4282C1FC0DC}"/>
              </a:ext>
            </a:extLst>
          </p:cNvPr>
          <p:cNvSpPr>
            <a:spLocks noGrp="1"/>
          </p:cNvSpPr>
          <p:nvPr>
            <p:ph type="title"/>
          </p:nvPr>
        </p:nvSpPr>
        <p:spPr>
          <a:xfrm>
            <a:off x="465239" y="0"/>
            <a:ext cx="11261521" cy="902036"/>
          </a:xfrm>
        </p:spPr>
        <p:txBody>
          <a:bodyPr>
            <a:normAutofit/>
          </a:bodyPr>
          <a:lstStyle/>
          <a:p>
            <a:pPr algn="ctr"/>
            <a:r>
              <a:rPr lang="fr-FR" sz="3600" dirty="0"/>
              <a:t>Abondance relative des éléments dans la croûte terrestre</a:t>
            </a:r>
          </a:p>
        </p:txBody>
      </p:sp>
      <p:pic>
        <p:nvPicPr>
          <p:cNvPr id="4" name="Espace réservé du contenu 3">
            <a:extLst>
              <a:ext uri="{FF2B5EF4-FFF2-40B4-BE49-F238E27FC236}">
                <a16:creationId xmlns:a16="http://schemas.microsoft.com/office/drawing/2014/main" id="{58D6DA1A-22ED-4AC0-87B7-1A1632D4D860}"/>
              </a:ext>
            </a:extLst>
          </p:cNvPr>
          <p:cNvPicPr>
            <a:picLocks noGrp="1" noChangeAspect="1"/>
          </p:cNvPicPr>
          <p:nvPr>
            <p:ph idx="1"/>
          </p:nvPr>
        </p:nvPicPr>
        <p:blipFill>
          <a:blip r:embed="rId2"/>
          <a:stretch>
            <a:fillRect/>
          </a:stretch>
        </p:blipFill>
        <p:spPr>
          <a:xfrm>
            <a:off x="2064899" y="702332"/>
            <a:ext cx="8062201" cy="6155668"/>
          </a:xfrm>
          <a:prstGeom prst="rect">
            <a:avLst/>
          </a:prstGeom>
        </p:spPr>
      </p:pic>
      <p:sp>
        <p:nvSpPr>
          <p:cNvPr id="7" name="ZoneTexte 6">
            <a:extLst>
              <a:ext uri="{FF2B5EF4-FFF2-40B4-BE49-F238E27FC236}">
                <a16:creationId xmlns:a16="http://schemas.microsoft.com/office/drawing/2014/main" id="{1366F00A-D03D-4B10-8BCB-608D5423B106}"/>
              </a:ext>
            </a:extLst>
          </p:cNvPr>
          <p:cNvSpPr txBox="1"/>
          <p:nvPr/>
        </p:nvSpPr>
        <p:spPr>
          <a:xfrm>
            <a:off x="109057" y="6488668"/>
            <a:ext cx="1082348" cy="369332"/>
          </a:xfrm>
          <a:prstGeom prst="rect">
            <a:avLst/>
          </a:prstGeom>
          <a:noFill/>
        </p:spPr>
        <p:txBody>
          <a:bodyPr wrap="none" rtlCol="0">
            <a:spAutoFit/>
          </a:bodyPr>
          <a:lstStyle/>
          <a:p>
            <a:r>
              <a:rPr lang="fr-FR" dirty="0" err="1"/>
              <a:t>wikipedia</a:t>
            </a:r>
            <a:endParaRPr lang="fr-FR" dirty="0"/>
          </a:p>
        </p:txBody>
      </p:sp>
    </p:spTree>
    <p:extLst>
      <p:ext uri="{BB962C8B-B14F-4D97-AF65-F5344CB8AC3E}">
        <p14:creationId xmlns:p14="http://schemas.microsoft.com/office/powerpoint/2010/main" val="4217213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Qu’est-ce qu’un minerai?</a:t>
            </a:r>
          </a:p>
        </p:txBody>
      </p:sp>
      <p:sp>
        <p:nvSpPr>
          <p:cNvPr id="3" name="Espace réservé du contenu 2"/>
          <p:cNvSpPr>
            <a:spLocks noGrp="1"/>
          </p:cNvSpPr>
          <p:nvPr>
            <p:ph idx="1"/>
          </p:nvPr>
        </p:nvSpPr>
        <p:spPr/>
        <p:txBody>
          <a:bodyPr/>
          <a:lstStyle/>
          <a:p>
            <a:r>
              <a:rPr lang="fr-FR" dirty="0"/>
              <a:t>Un minerai est une roche exploitable</a:t>
            </a:r>
          </a:p>
          <a:p>
            <a:pPr lvl="1"/>
            <a:r>
              <a:rPr lang="fr-FR" dirty="0"/>
              <a:t>Parce que la matière présente une utilité</a:t>
            </a:r>
          </a:p>
          <a:p>
            <a:pPr lvl="1"/>
            <a:r>
              <a:rPr lang="fr-FR" dirty="0"/>
              <a:t>et parce qu’elle est rentable à exploiter,</a:t>
            </a:r>
          </a:p>
          <a:p>
            <a:pPr lvl="1"/>
            <a:r>
              <a:rPr lang="fr-FR" dirty="0"/>
              <a:t>Et qui nécessite une transformation pour pouvoir être utilisée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728" y="4001294"/>
            <a:ext cx="3800203" cy="2158515"/>
          </a:xfrm>
          <a:prstGeom prst="rect">
            <a:avLst/>
          </a:prstGeom>
        </p:spPr>
      </p:pic>
      <p:sp>
        <p:nvSpPr>
          <p:cNvPr id="5" name="ZoneTexte 4"/>
          <p:cNvSpPr txBox="1"/>
          <p:nvPr/>
        </p:nvSpPr>
        <p:spPr>
          <a:xfrm>
            <a:off x="1504405" y="6311900"/>
            <a:ext cx="2437014" cy="461665"/>
          </a:xfrm>
          <a:prstGeom prst="rect">
            <a:avLst/>
          </a:prstGeom>
          <a:noFill/>
        </p:spPr>
        <p:txBody>
          <a:bodyPr wrap="none" rtlCol="0">
            <a:spAutoFit/>
          </a:bodyPr>
          <a:lstStyle/>
          <a:p>
            <a:r>
              <a:rPr lang="fr-FR" sz="2400" dirty="0"/>
              <a:t>Magnétite (Fe</a:t>
            </a:r>
            <a:r>
              <a:rPr lang="fr-FR" sz="2400" baseline="-25000" dirty="0"/>
              <a:t>3</a:t>
            </a:r>
            <a:r>
              <a:rPr lang="fr-FR" sz="2400" dirty="0"/>
              <a:t>O</a:t>
            </a:r>
            <a:r>
              <a:rPr lang="fr-FR" sz="2400" baseline="-25000" dirty="0"/>
              <a:t>4</a:t>
            </a:r>
            <a:r>
              <a:rPr lang="fr-FR" sz="2400" dirty="0"/>
              <a:t>)</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185" y="4284617"/>
            <a:ext cx="3600369" cy="1875192"/>
          </a:xfrm>
          <a:prstGeom prst="rect">
            <a:avLst/>
          </a:prstGeom>
        </p:spPr>
      </p:pic>
      <p:sp>
        <p:nvSpPr>
          <p:cNvPr id="7" name="ZoneTexte 6"/>
          <p:cNvSpPr txBox="1"/>
          <p:nvPr/>
        </p:nvSpPr>
        <p:spPr>
          <a:xfrm>
            <a:off x="5092338" y="6311900"/>
            <a:ext cx="2304349" cy="461665"/>
          </a:xfrm>
          <a:prstGeom prst="rect">
            <a:avLst/>
          </a:prstGeom>
          <a:noFill/>
        </p:spPr>
        <p:txBody>
          <a:bodyPr wrap="none" rtlCol="0">
            <a:spAutoFit/>
          </a:bodyPr>
          <a:lstStyle/>
          <a:p>
            <a:r>
              <a:rPr lang="fr-FR" sz="2400" dirty="0"/>
              <a:t>Hématite (Fe</a:t>
            </a:r>
            <a:r>
              <a:rPr lang="fr-FR" sz="2400" baseline="-25000" dirty="0"/>
              <a:t>2</a:t>
            </a:r>
            <a:r>
              <a:rPr lang="fr-FR" sz="2400" dirty="0"/>
              <a:t>O</a:t>
            </a:r>
            <a:r>
              <a:rPr lang="fr-FR" sz="2400" baseline="-25000" dirty="0"/>
              <a:t>3</a:t>
            </a:r>
            <a:r>
              <a:rPr lang="fr-FR" sz="2400" dirty="0"/>
              <a:t>)</a:t>
            </a:r>
          </a:p>
        </p:txBody>
      </p:sp>
      <p:pic>
        <p:nvPicPr>
          <p:cNvPr id="8" name="Image 7"/>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417923" y="4067091"/>
            <a:ext cx="3048000" cy="2026920"/>
          </a:xfrm>
          <a:prstGeom prst="rect">
            <a:avLst/>
          </a:prstGeom>
        </p:spPr>
      </p:pic>
      <p:sp>
        <p:nvSpPr>
          <p:cNvPr id="9" name="ZoneTexte 8"/>
          <p:cNvSpPr txBox="1"/>
          <p:nvPr/>
        </p:nvSpPr>
        <p:spPr>
          <a:xfrm>
            <a:off x="9484073" y="6311899"/>
            <a:ext cx="1757597" cy="461665"/>
          </a:xfrm>
          <a:prstGeom prst="rect">
            <a:avLst/>
          </a:prstGeom>
          <a:noFill/>
        </p:spPr>
        <p:txBody>
          <a:bodyPr wrap="none" rtlCol="0">
            <a:spAutoFit/>
          </a:bodyPr>
          <a:lstStyle/>
          <a:p>
            <a:r>
              <a:rPr lang="fr-FR" sz="2400" dirty="0"/>
              <a:t>Pyrite (FeS</a:t>
            </a:r>
            <a:r>
              <a:rPr lang="fr-FR" sz="2400" baseline="-25000" dirty="0"/>
              <a:t>2</a:t>
            </a:r>
            <a:r>
              <a:rPr lang="fr-FR" sz="2400" dirty="0"/>
              <a:t>)</a:t>
            </a:r>
          </a:p>
        </p:txBody>
      </p:sp>
    </p:spTree>
    <p:extLst>
      <p:ext uri="{BB962C8B-B14F-4D97-AF65-F5344CB8AC3E}">
        <p14:creationId xmlns:p14="http://schemas.microsoft.com/office/powerpoint/2010/main" val="181619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minerai au métal : </a:t>
            </a:r>
          </a:p>
        </p:txBody>
      </p:sp>
      <p:sp>
        <p:nvSpPr>
          <p:cNvPr id="3" name="Espace réservé du contenu 2"/>
          <p:cNvSpPr>
            <a:spLocks noGrp="1"/>
          </p:cNvSpPr>
          <p:nvPr>
            <p:ph idx="1"/>
          </p:nvPr>
        </p:nvSpPr>
        <p:spPr>
          <a:xfrm>
            <a:off x="838199" y="1506970"/>
            <a:ext cx="10716491" cy="4893830"/>
          </a:xfrm>
        </p:spPr>
        <p:txBody>
          <a:bodyPr>
            <a:normAutofit/>
          </a:bodyPr>
          <a:lstStyle/>
          <a:p>
            <a:r>
              <a:rPr lang="fr-FR" dirty="0"/>
              <a:t>L’extraction minière</a:t>
            </a:r>
          </a:p>
          <a:p>
            <a:r>
              <a:rPr lang="fr-FR" dirty="0"/>
              <a:t>La minéralurgie (concassage, broyage, criblage…)</a:t>
            </a:r>
          </a:p>
          <a:p>
            <a:r>
              <a:rPr lang="fr-FR" dirty="0"/>
              <a:t>L’extraction (et la réduction) du métal</a:t>
            </a:r>
          </a:p>
          <a:p>
            <a:pPr lvl="1"/>
            <a:r>
              <a:rPr lang="fr-FR" dirty="0" err="1"/>
              <a:t>Pyrométallurgie</a:t>
            </a:r>
            <a:r>
              <a:rPr lang="fr-FR" dirty="0"/>
              <a:t> (grillage, calcination, extraction thermique </a:t>
            </a:r>
            <a:r>
              <a:rPr lang="fr-FR" dirty="0">
                <a:sym typeface="Wingdings" panose="05000000000000000000" pitchFamily="2" charset="2"/>
              </a:rPr>
              <a:t> oxydation de C</a:t>
            </a:r>
            <a:r>
              <a:rPr lang="fr-FR" dirty="0"/>
              <a:t>)</a:t>
            </a:r>
          </a:p>
          <a:p>
            <a:pPr lvl="1"/>
            <a:r>
              <a:rPr lang="fr-FR" dirty="0"/>
              <a:t>Hydrométallurgie (lixiviation en tas ou en réacteur dont extraction acide ou basique, réduction électrolytique).</a:t>
            </a:r>
          </a:p>
          <a:p>
            <a:r>
              <a:rPr lang="fr-FR" dirty="0"/>
              <a:t>L’affinage (purification)</a:t>
            </a:r>
          </a:p>
        </p:txBody>
      </p:sp>
      <p:sp>
        <p:nvSpPr>
          <p:cNvPr id="4" name="ZoneTexte 3"/>
          <p:cNvSpPr txBox="1"/>
          <p:nvPr/>
        </p:nvSpPr>
        <p:spPr>
          <a:xfrm>
            <a:off x="3546359" y="5181600"/>
            <a:ext cx="509928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3200" dirty="0">
                <a:sym typeface="Wingdings" panose="05000000000000000000" pitchFamily="2" charset="2"/>
              </a:rPr>
              <a:t> Coût énergétique certain !</a:t>
            </a:r>
            <a:endParaRPr lang="fr-FR" sz="3200" dirty="0"/>
          </a:p>
        </p:txBody>
      </p:sp>
    </p:spTree>
    <p:extLst>
      <p:ext uri="{BB962C8B-B14F-4D97-AF65-F5344CB8AC3E}">
        <p14:creationId xmlns:p14="http://schemas.microsoft.com/office/powerpoint/2010/main" val="195979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ecoinfo.cnrs.fr/IMG/png/barriere_mineralogique.png"/>
          <p:cNvPicPr>
            <a:picLocks noChangeAspect="1" noChangeArrowheads="1"/>
          </p:cNvPicPr>
          <p:nvPr/>
        </p:nvPicPr>
        <p:blipFill rotWithShape="1">
          <a:blip r:embed="rId2">
            <a:extLst>
              <a:ext uri="{28A0092B-C50C-407E-A947-70E740481C1C}">
                <a14:useLocalDpi xmlns:a14="http://schemas.microsoft.com/office/drawing/2010/main" val="0"/>
              </a:ext>
            </a:extLst>
          </a:blip>
          <a:srcRect b="31208"/>
          <a:stretch/>
        </p:blipFill>
        <p:spPr bwMode="auto">
          <a:xfrm>
            <a:off x="0" y="475728"/>
            <a:ext cx="8233054" cy="467252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5563752"/>
            <a:ext cx="3750365" cy="923330"/>
          </a:xfrm>
          <a:prstGeom prst="rect">
            <a:avLst/>
          </a:prstGeom>
          <a:solidFill>
            <a:schemeClr val="bg1"/>
          </a:solidFill>
        </p:spPr>
        <p:txBody>
          <a:bodyPr wrap="square" rtlCol="0">
            <a:spAutoFit/>
          </a:bodyPr>
          <a:lstStyle/>
          <a:p>
            <a:r>
              <a:rPr lang="fr-FR" dirty="0"/>
              <a:t>Élément présent par substitution atomique dans les minéraux courants (principalement les silicates).</a:t>
            </a:r>
          </a:p>
        </p:txBody>
      </p:sp>
      <p:sp>
        <p:nvSpPr>
          <p:cNvPr id="6" name="ZoneTexte 5"/>
          <p:cNvSpPr txBox="1"/>
          <p:nvPr/>
        </p:nvSpPr>
        <p:spPr>
          <a:xfrm>
            <a:off x="3750365" y="5286753"/>
            <a:ext cx="5072408" cy="1477328"/>
          </a:xfrm>
          <a:prstGeom prst="rect">
            <a:avLst/>
          </a:prstGeom>
          <a:solidFill>
            <a:schemeClr val="bg1"/>
          </a:solidFill>
        </p:spPr>
        <p:txBody>
          <a:bodyPr wrap="square" rtlCol="0">
            <a:spAutoFit/>
          </a:bodyPr>
          <a:lstStyle/>
          <a:p>
            <a:r>
              <a:rPr lang="fr-FR" dirty="0"/>
              <a:t>Élément concentré par minéralisation géochimique :</a:t>
            </a:r>
          </a:p>
          <a:p>
            <a:pPr marL="285750" indent="-285750">
              <a:buFontTx/>
              <a:buChar char="-"/>
            </a:pPr>
            <a:r>
              <a:rPr lang="fr-FR" dirty="0"/>
              <a:t>Activité tectonique / volcanique</a:t>
            </a:r>
          </a:p>
          <a:p>
            <a:pPr marL="285750" indent="-285750">
              <a:buFontTx/>
              <a:buChar char="-"/>
            </a:pPr>
            <a:r>
              <a:rPr lang="fr-FR" dirty="0"/>
              <a:t>Érosion différentielle</a:t>
            </a:r>
          </a:p>
          <a:p>
            <a:pPr marL="285750" indent="-285750">
              <a:buFontTx/>
              <a:buChar char="-"/>
            </a:pPr>
            <a:r>
              <a:rPr lang="fr-FR" dirty="0"/>
              <a:t>Réactions avec les gaz atmosphériques</a:t>
            </a:r>
          </a:p>
          <a:p>
            <a:pPr marL="285750" indent="-285750">
              <a:buFontTx/>
              <a:buChar char="-"/>
            </a:pPr>
            <a:r>
              <a:rPr lang="fr-FR" dirty="0"/>
              <a:t>Activités biologiques…</a:t>
            </a:r>
          </a:p>
        </p:txBody>
      </p:sp>
      <p:sp>
        <p:nvSpPr>
          <p:cNvPr id="7" name="ZoneTexte 6"/>
          <p:cNvSpPr txBox="1"/>
          <p:nvPr/>
        </p:nvSpPr>
        <p:spPr>
          <a:xfrm>
            <a:off x="9289137" y="6302416"/>
            <a:ext cx="2333524" cy="369332"/>
          </a:xfrm>
          <a:prstGeom prst="rect">
            <a:avLst/>
          </a:prstGeom>
          <a:noFill/>
        </p:spPr>
        <p:txBody>
          <a:bodyPr wrap="none" rtlCol="0">
            <a:spAutoFit/>
          </a:bodyPr>
          <a:lstStyle/>
          <a:p>
            <a:r>
              <a:rPr lang="fr-FR" dirty="0"/>
              <a:t>Source : ecoinfo.cnrs.fr</a:t>
            </a:r>
          </a:p>
        </p:txBody>
      </p:sp>
      <p:sp>
        <p:nvSpPr>
          <p:cNvPr id="2" name="ZoneTexte 1"/>
          <p:cNvSpPr txBox="1"/>
          <p:nvPr/>
        </p:nvSpPr>
        <p:spPr>
          <a:xfrm>
            <a:off x="3611819" y="77339"/>
            <a:ext cx="4489371" cy="584775"/>
          </a:xfrm>
          <a:prstGeom prst="rect">
            <a:avLst/>
          </a:prstGeom>
          <a:noFill/>
        </p:spPr>
        <p:txBody>
          <a:bodyPr wrap="none" rtlCol="0">
            <a:spAutoFit/>
          </a:bodyPr>
          <a:lstStyle/>
          <a:p>
            <a:r>
              <a:rPr lang="fr-FR" sz="3200" u="sng" dirty="0">
                <a:solidFill>
                  <a:srgbClr val="002060"/>
                </a:solidFill>
              </a:rPr>
              <a:t>La barrière minéralogique</a:t>
            </a:r>
          </a:p>
        </p:txBody>
      </p:sp>
    </p:spTree>
    <p:extLst>
      <p:ext uri="{BB962C8B-B14F-4D97-AF65-F5344CB8AC3E}">
        <p14:creationId xmlns:p14="http://schemas.microsoft.com/office/powerpoint/2010/main" val="322433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750890" y="0"/>
            <a:ext cx="3565463" cy="523220"/>
          </a:xfrm>
          <a:prstGeom prst="rect">
            <a:avLst/>
          </a:prstGeom>
          <a:noFill/>
        </p:spPr>
        <p:txBody>
          <a:bodyPr wrap="none" rtlCol="0">
            <a:spAutoFit/>
          </a:bodyPr>
          <a:lstStyle/>
          <a:p>
            <a:r>
              <a:rPr lang="fr-FR" sz="2800" u="sng" dirty="0">
                <a:solidFill>
                  <a:srgbClr val="FF0000"/>
                </a:solidFill>
              </a:rPr>
              <a:t>Les matières premières</a:t>
            </a:r>
          </a:p>
        </p:txBody>
      </p:sp>
      <p:sp>
        <p:nvSpPr>
          <p:cNvPr id="9" name="ZoneTexte 8"/>
          <p:cNvSpPr txBox="1"/>
          <p:nvPr/>
        </p:nvSpPr>
        <p:spPr>
          <a:xfrm>
            <a:off x="866897" y="1042528"/>
            <a:ext cx="10193383" cy="1077218"/>
          </a:xfrm>
          <a:prstGeom prst="rect">
            <a:avLst/>
          </a:prstGeom>
          <a:noFill/>
        </p:spPr>
        <p:txBody>
          <a:bodyPr wrap="square" rtlCol="0">
            <a:spAutoFit/>
          </a:bodyPr>
          <a:lstStyle/>
          <a:p>
            <a:r>
              <a:rPr lang="fr-FR" sz="3200" dirty="0"/>
              <a:t>« Aujourd’hui, on dépense 10% de l’énergie primaire que l’on produit au monde pour nos activités </a:t>
            </a:r>
            <a:r>
              <a:rPr lang="fr-FR" sz="3200" dirty="0" err="1"/>
              <a:t>extractivistes</a:t>
            </a:r>
            <a:r>
              <a:rPr lang="fr-FR" sz="3200" dirty="0"/>
              <a:t>. »</a:t>
            </a:r>
          </a:p>
        </p:txBody>
      </p:sp>
      <p:sp>
        <p:nvSpPr>
          <p:cNvPr id="2" name="ZoneTexte 1"/>
          <p:cNvSpPr txBox="1"/>
          <p:nvPr/>
        </p:nvSpPr>
        <p:spPr>
          <a:xfrm>
            <a:off x="796917" y="2625997"/>
            <a:ext cx="10333342" cy="523220"/>
          </a:xfrm>
          <a:prstGeom prst="rect">
            <a:avLst/>
          </a:prstGeom>
          <a:noFill/>
        </p:spPr>
        <p:txBody>
          <a:bodyPr wrap="none" rtlCol="0">
            <a:spAutoFit/>
          </a:bodyPr>
          <a:lstStyle/>
          <a:p>
            <a:r>
              <a:rPr lang="fr-FR" sz="2800" dirty="0"/>
              <a:t>La consommation énergétique mondiale est de 13 865 </a:t>
            </a:r>
            <a:r>
              <a:rPr lang="fr-FR" sz="2800" dirty="0" err="1"/>
              <a:t>Mtep</a:t>
            </a:r>
            <a:r>
              <a:rPr lang="fr-FR" sz="2800" dirty="0"/>
              <a:t> en 2018.</a:t>
            </a:r>
          </a:p>
        </p:txBody>
      </p:sp>
      <p:sp>
        <p:nvSpPr>
          <p:cNvPr id="3" name="ZoneTexte 2"/>
          <p:cNvSpPr txBox="1"/>
          <p:nvPr/>
        </p:nvSpPr>
        <p:spPr>
          <a:xfrm>
            <a:off x="3767089" y="3393858"/>
            <a:ext cx="4392997" cy="523220"/>
          </a:xfrm>
          <a:prstGeom prst="rect">
            <a:avLst/>
          </a:prstGeom>
          <a:noFill/>
        </p:spPr>
        <p:txBody>
          <a:bodyPr wrap="none" rtlCol="0">
            <a:spAutoFit/>
          </a:bodyPr>
          <a:lstStyle/>
          <a:p>
            <a:r>
              <a:rPr lang="fr-FR" sz="2800" dirty="0"/>
              <a:t>Dont 85 % d’énergies fossiles</a:t>
            </a:r>
          </a:p>
        </p:txBody>
      </p:sp>
      <p:sp>
        <p:nvSpPr>
          <p:cNvPr id="8" name="ZoneTexte 7"/>
          <p:cNvSpPr txBox="1"/>
          <p:nvPr/>
        </p:nvSpPr>
        <p:spPr>
          <a:xfrm>
            <a:off x="602954" y="4589751"/>
            <a:ext cx="11048719" cy="954107"/>
          </a:xfrm>
          <a:prstGeom prst="rect">
            <a:avLst/>
          </a:prstGeom>
          <a:noFill/>
        </p:spPr>
        <p:txBody>
          <a:bodyPr wrap="square" rtlCol="0">
            <a:spAutoFit/>
          </a:bodyPr>
          <a:lstStyle/>
          <a:p>
            <a:r>
              <a:rPr lang="fr-FR" sz="2800" dirty="0"/>
              <a:t>L’extraction de la production annuelle de cuivre pris dans son état de dispersion naturel coûterait la totalité de l’énergie produite mondialement.</a:t>
            </a:r>
            <a:endParaRPr lang="fr-FR" sz="3600" dirty="0"/>
          </a:p>
        </p:txBody>
      </p:sp>
    </p:spTree>
    <p:extLst>
      <p:ext uri="{BB962C8B-B14F-4D97-AF65-F5344CB8AC3E}">
        <p14:creationId xmlns:p14="http://schemas.microsoft.com/office/powerpoint/2010/main" val="1241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78365"/>
            <a:ext cx="10515600" cy="1325563"/>
          </a:xfrm>
        </p:spPr>
        <p:txBody>
          <a:bodyPr/>
          <a:lstStyle/>
          <a:p>
            <a:r>
              <a:rPr lang="fr-FR" dirty="0"/>
              <a:t>CONCLUSIONS Partie II</a:t>
            </a:r>
          </a:p>
        </p:txBody>
      </p:sp>
      <p:sp>
        <p:nvSpPr>
          <p:cNvPr id="3" name="Espace réservé du contenu 2"/>
          <p:cNvSpPr>
            <a:spLocks noGrp="1"/>
          </p:cNvSpPr>
          <p:nvPr>
            <p:ph idx="1"/>
          </p:nvPr>
        </p:nvSpPr>
        <p:spPr>
          <a:xfrm>
            <a:off x="838200" y="1257589"/>
            <a:ext cx="10515600" cy="4351338"/>
          </a:xfrm>
        </p:spPr>
        <p:txBody>
          <a:bodyPr/>
          <a:lstStyle/>
          <a:p>
            <a:r>
              <a:rPr lang="fr-FR" dirty="0"/>
              <a:t>Une mine c’est :</a:t>
            </a:r>
          </a:p>
          <a:p>
            <a:pPr lvl="1"/>
            <a:r>
              <a:rPr lang="fr-FR" dirty="0"/>
              <a:t>Une anomalie</a:t>
            </a:r>
          </a:p>
          <a:p>
            <a:pPr lvl="1"/>
            <a:r>
              <a:rPr lang="fr-FR" dirty="0"/>
              <a:t>Une zone de la croûte où un ou plusieurs éléments sont largement surreprésentés.</a:t>
            </a:r>
          </a:p>
          <a:p>
            <a:pPr lvl="1"/>
            <a:r>
              <a:rPr lang="fr-FR" dirty="0"/>
              <a:t>Économiquement viable (rentable ?)</a:t>
            </a:r>
          </a:p>
          <a:p>
            <a:pPr lvl="1"/>
            <a:r>
              <a:rPr lang="fr-FR" dirty="0"/>
              <a:t>Énergétiquement viable ?</a:t>
            </a:r>
          </a:p>
          <a:p>
            <a:r>
              <a:rPr lang="fr-FR" dirty="0"/>
              <a:t>À part le silicium, l’aluminium, les alcalins (Na, K), alcalino-terreux (Ca, Mg) et le fer… tout est en quantité extrêmement limitées…</a:t>
            </a:r>
          </a:p>
        </p:txBody>
      </p:sp>
      <p:pic>
        <p:nvPicPr>
          <p:cNvPr id="5" name="Image 4"/>
          <p:cNvPicPr>
            <a:picLocks noChangeAspect="1"/>
          </p:cNvPicPr>
          <p:nvPr/>
        </p:nvPicPr>
        <p:blipFill>
          <a:blip r:embed="rId2"/>
          <a:stretch>
            <a:fillRect/>
          </a:stretch>
        </p:blipFill>
        <p:spPr>
          <a:xfrm>
            <a:off x="581890" y="4546889"/>
            <a:ext cx="2400300" cy="2124075"/>
          </a:xfrm>
          <a:prstGeom prst="rect">
            <a:avLst/>
          </a:prstGeom>
        </p:spPr>
      </p:pic>
      <p:sp>
        <p:nvSpPr>
          <p:cNvPr id="6" name="ZoneTexte 5"/>
          <p:cNvSpPr txBox="1"/>
          <p:nvPr/>
        </p:nvSpPr>
        <p:spPr>
          <a:xfrm>
            <a:off x="2982190" y="5424260"/>
            <a:ext cx="2143536" cy="369332"/>
          </a:xfrm>
          <a:prstGeom prst="rect">
            <a:avLst/>
          </a:prstGeom>
          <a:noFill/>
        </p:spPr>
        <p:txBody>
          <a:bodyPr wrap="none" rtlCol="0">
            <a:spAutoFit/>
          </a:bodyPr>
          <a:lstStyle/>
          <a:p>
            <a:r>
              <a:rPr lang="fr-FR" dirty="0"/>
              <a:t>Non, on ne peut pas.</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965" y="4546888"/>
            <a:ext cx="3389481" cy="2124075"/>
          </a:xfrm>
          <a:prstGeom prst="rect">
            <a:avLst/>
          </a:prstGeom>
        </p:spPr>
      </p:pic>
      <p:sp>
        <p:nvSpPr>
          <p:cNvPr id="8" name="ZoneTexte 7"/>
          <p:cNvSpPr txBox="1"/>
          <p:nvPr/>
        </p:nvSpPr>
        <p:spPr>
          <a:xfrm>
            <a:off x="9230446" y="5424260"/>
            <a:ext cx="3001143" cy="369332"/>
          </a:xfrm>
          <a:prstGeom prst="rect">
            <a:avLst/>
          </a:prstGeom>
          <a:noFill/>
        </p:spPr>
        <p:txBody>
          <a:bodyPr wrap="none" rtlCol="0">
            <a:spAutoFit/>
          </a:bodyPr>
          <a:lstStyle/>
          <a:p>
            <a:r>
              <a:rPr lang="fr-FR" dirty="0"/>
              <a:t>Non, on ne peut pas non plus.</a:t>
            </a:r>
          </a:p>
        </p:txBody>
      </p:sp>
    </p:spTree>
    <p:extLst>
      <p:ext uri="{BB962C8B-B14F-4D97-AF65-F5344CB8AC3E}">
        <p14:creationId xmlns:p14="http://schemas.microsoft.com/office/powerpoint/2010/main" val="122656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3143" y="1260762"/>
            <a:ext cx="10894423" cy="2396837"/>
          </a:xfrm>
        </p:spPr>
        <p:txBody>
          <a:bodyPr>
            <a:normAutofit/>
          </a:bodyPr>
          <a:lstStyle/>
          <a:p>
            <a:pPr algn="ctr"/>
            <a:r>
              <a:rPr lang="fr-FR" sz="6000" b="1" dirty="0"/>
              <a:t>III</a:t>
            </a:r>
            <a:br>
              <a:rPr lang="fr-FR" sz="6000" b="1" dirty="0"/>
            </a:br>
            <a:r>
              <a:rPr lang="fr-FR" sz="6000" b="1" dirty="0">
                <a:solidFill>
                  <a:srgbClr val="7030A0"/>
                </a:solidFill>
              </a:rPr>
              <a:t>Ressources</a:t>
            </a:r>
            <a:r>
              <a:rPr lang="fr-FR" sz="6000" b="1" dirty="0"/>
              <a:t> vs. </a:t>
            </a:r>
            <a:r>
              <a:rPr lang="fr-FR" sz="6000" b="1" dirty="0">
                <a:solidFill>
                  <a:srgbClr val="C00000"/>
                </a:solidFill>
              </a:rPr>
              <a:t>Réserves</a:t>
            </a:r>
          </a:p>
        </p:txBody>
      </p:sp>
      <p:sp>
        <p:nvSpPr>
          <p:cNvPr id="3" name="Titre 1"/>
          <p:cNvSpPr txBox="1">
            <a:spLocks/>
          </p:cNvSpPr>
          <p:nvPr/>
        </p:nvSpPr>
        <p:spPr>
          <a:xfrm>
            <a:off x="653143" y="3657599"/>
            <a:ext cx="10894423" cy="23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b="1" dirty="0"/>
              <a:t>1</a:t>
            </a:r>
            <a:br>
              <a:rPr lang="fr-FR" sz="4800" b="1" dirty="0"/>
            </a:br>
            <a:r>
              <a:rPr lang="fr-FR" sz="4800" b="1" dirty="0"/>
              <a:t>Matières Premières Non-énergétiques</a:t>
            </a:r>
          </a:p>
        </p:txBody>
      </p:sp>
    </p:spTree>
    <p:extLst>
      <p:ext uri="{BB962C8B-B14F-4D97-AF65-F5344CB8AC3E}">
        <p14:creationId xmlns:p14="http://schemas.microsoft.com/office/powerpoint/2010/main" val="111828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4024" t="1737" r="4142" b="4715"/>
          <a:stretch/>
        </p:blipFill>
        <p:spPr>
          <a:xfrm>
            <a:off x="0" y="1350329"/>
            <a:ext cx="12192000" cy="5164477"/>
          </a:xfrm>
          <a:prstGeom prst="rect">
            <a:avLst/>
          </a:prstGeom>
        </p:spPr>
      </p:pic>
      <p:sp>
        <p:nvSpPr>
          <p:cNvPr id="3" name="Titre 1"/>
          <p:cNvSpPr>
            <a:spLocks noGrp="1"/>
          </p:cNvSpPr>
          <p:nvPr>
            <p:ph type="title"/>
          </p:nvPr>
        </p:nvSpPr>
        <p:spPr>
          <a:xfrm>
            <a:off x="294904" y="115743"/>
            <a:ext cx="11602192" cy="1325563"/>
          </a:xfrm>
        </p:spPr>
        <p:txBody>
          <a:bodyPr/>
          <a:lstStyle/>
          <a:p>
            <a:r>
              <a:rPr lang="fr-FR" dirty="0"/>
              <a:t>Et donc, cette transition énergétique écologique ?</a:t>
            </a:r>
          </a:p>
        </p:txBody>
      </p:sp>
    </p:spTree>
    <p:extLst>
      <p:ext uri="{BB962C8B-B14F-4D97-AF65-F5344CB8AC3E}">
        <p14:creationId xmlns:p14="http://schemas.microsoft.com/office/powerpoint/2010/main" val="168469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195061"/>
            <a:ext cx="11555896" cy="4749554"/>
          </a:xfrm>
          <a:prstGeom prst="rect">
            <a:avLst/>
          </a:prstGeom>
        </p:spPr>
      </p:pic>
      <p:sp>
        <p:nvSpPr>
          <p:cNvPr id="6" name="ZoneTexte 5"/>
          <p:cNvSpPr txBox="1"/>
          <p:nvPr/>
        </p:nvSpPr>
        <p:spPr>
          <a:xfrm>
            <a:off x="476518" y="848657"/>
            <a:ext cx="77617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Zinc</a:t>
            </a:r>
          </a:p>
        </p:txBody>
      </p:sp>
      <p:sp>
        <p:nvSpPr>
          <p:cNvPr id="7" name="ZoneTexte 6"/>
          <p:cNvSpPr txBox="1"/>
          <p:nvPr/>
        </p:nvSpPr>
        <p:spPr>
          <a:xfrm>
            <a:off x="4576480" y="880560"/>
            <a:ext cx="2334485" cy="369332"/>
          </a:xfrm>
          <a:prstGeom prst="rect">
            <a:avLst/>
          </a:prstGeom>
          <a:noFill/>
        </p:spPr>
        <p:txBody>
          <a:bodyPr wrap="none" rtlCol="0">
            <a:spAutoFit/>
          </a:bodyPr>
          <a:lstStyle/>
          <a:p>
            <a:r>
              <a:rPr lang="fr-FR" dirty="0"/>
              <a:t>(en  milliers de tonnes)</a:t>
            </a:r>
          </a:p>
        </p:txBody>
      </p:sp>
      <p:sp>
        <p:nvSpPr>
          <p:cNvPr id="8" name="ZoneTexte 7"/>
          <p:cNvSpPr txBox="1"/>
          <p:nvPr/>
        </p:nvSpPr>
        <p:spPr>
          <a:xfrm>
            <a:off x="10251583" y="1110267"/>
            <a:ext cx="1940417" cy="1477328"/>
          </a:xfrm>
          <a:prstGeom prst="rect">
            <a:avLst/>
          </a:prstGeom>
          <a:noFill/>
        </p:spPr>
        <p:txBody>
          <a:bodyPr wrap="square" rtlCol="0">
            <a:spAutoFit/>
          </a:bodyPr>
          <a:lstStyle/>
          <a:p>
            <a:r>
              <a:rPr lang="fr-FR" u="sng" dirty="0"/>
              <a:t>Source : </a:t>
            </a:r>
            <a:r>
              <a:rPr lang="fr-FR" dirty="0"/>
              <a:t>minerals.usgs.gov</a:t>
            </a:r>
          </a:p>
          <a:p>
            <a:r>
              <a:rPr lang="fr-FR" dirty="0"/>
              <a:t>Site de l’USGS </a:t>
            </a:r>
          </a:p>
          <a:p>
            <a:r>
              <a:rPr lang="fr-FR" dirty="0"/>
              <a:t>(United States </a:t>
            </a:r>
            <a:r>
              <a:rPr lang="fr-FR" dirty="0" err="1"/>
              <a:t>Geological</a:t>
            </a:r>
            <a:r>
              <a:rPr lang="fr-FR" dirty="0"/>
              <a:t> Survey)</a:t>
            </a:r>
          </a:p>
        </p:txBody>
      </p:sp>
      <p:sp>
        <p:nvSpPr>
          <p:cNvPr id="10" name="ZoneTexte 9"/>
          <p:cNvSpPr txBox="1"/>
          <p:nvPr/>
        </p:nvSpPr>
        <p:spPr>
          <a:xfrm>
            <a:off x="1118496" y="5944614"/>
            <a:ext cx="1969770" cy="830997"/>
          </a:xfrm>
          <a:prstGeom prst="rect">
            <a:avLst/>
          </a:prstGeom>
          <a:noFill/>
        </p:spPr>
        <p:txBody>
          <a:bodyPr wrap="none" rtlCol="0">
            <a:spAutoFit/>
          </a:bodyPr>
          <a:lstStyle/>
          <a:p>
            <a:r>
              <a:rPr lang="fr-FR" sz="2400" dirty="0"/>
              <a:t>200 000 </a:t>
            </a:r>
            <a:r>
              <a:rPr lang="fr-FR" sz="2400" dirty="0" err="1"/>
              <a:t>kt</a:t>
            </a:r>
            <a:endParaRPr lang="fr-FR" sz="2400" dirty="0"/>
          </a:p>
          <a:p>
            <a:r>
              <a:rPr lang="fr-FR" sz="2400" dirty="0"/>
              <a:t>   13 400 </a:t>
            </a:r>
            <a:r>
              <a:rPr lang="fr-FR" sz="2400" dirty="0" err="1"/>
              <a:t>kt</a:t>
            </a:r>
            <a:r>
              <a:rPr lang="fr-FR" sz="2400" dirty="0"/>
              <a:t>/an</a:t>
            </a:r>
          </a:p>
        </p:txBody>
      </p:sp>
      <p:cxnSp>
        <p:nvCxnSpPr>
          <p:cNvPr id="12" name="Connecteur droit 11"/>
          <p:cNvCxnSpPr>
            <a:endCxn id="10" idx="3"/>
          </p:cNvCxnSpPr>
          <p:nvPr/>
        </p:nvCxnSpPr>
        <p:spPr>
          <a:xfrm>
            <a:off x="1118496" y="6360112"/>
            <a:ext cx="1969770"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29602" y="6098502"/>
            <a:ext cx="1394934" cy="523220"/>
          </a:xfrm>
          <a:prstGeom prst="rect">
            <a:avLst/>
          </a:prstGeom>
          <a:noFill/>
        </p:spPr>
        <p:txBody>
          <a:bodyPr wrap="none" rtlCol="0">
            <a:spAutoFit/>
          </a:bodyPr>
          <a:lstStyle/>
          <a:p>
            <a:r>
              <a:rPr lang="fr-FR" sz="2800" dirty="0"/>
              <a:t>= 15 ans</a:t>
            </a:r>
          </a:p>
        </p:txBody>
      </p:sp>
      <p:sp>
        <p:nvSpPr>
          <p:cNvPr id="11" name="ZoneTexte 10"/>
          <p:cNvSpPr txBox="1"/>
          <p:nvPr/>
        </p:nvSpPr>
        <p:spPr>
          <a:xfrm>
            <a:off x="5032659" y="6124920"/>
            <a:ext cx="68677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FR" sz="2400" dirty="0"/>
              <a:t>Le taux de recyclage du zinc est actuellement de 37%.</a:t>
            </a:r>
          </a:p>
        </p:txBody>
      </p:sp>
      <p:sp>
        <p:nvSpPr>
          <p:cNvPr id="13" name="ZoneTexte 12"/>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1023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2820" y="842176"/>
            <a:ext cx="77617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Zinc</a:t>
            </a:r>
          </a:p>
        </p:txBody>
      </p:sp>
      <p:sp>
        <p:nvSpPr>
          <p:cNvPr id="16" name="Forme libre 15"/>
          <p:cNvSpPr/>
          <p:nvPr/>
        </p:nvSpPr>
        <p:spPr>
          <a:xfrm>
            <a:off x="959371" y="3304903"/>
            <a:ext cx="3171620" cy="2772136"/>
          </a:xfrm>
          <a:custGeom>
            <a:avLst/>
            <a:gdLst>
              <a:gd name="connsiteX0" fmla="*/ 0 w 2181497"/>
              <a:gd name="connsiteY0" fmla="*/ 1737360 h 1740170"/>
              <a:gd name="connsiteX1" fmla="*/ 444137 w 2181497"/>
              <a:gd name="connsiteY1" fmla="*/ 1672046 h 1740170"/>
              <a:gd name="connsiteX2" fmla="*/ 1240972 w 2181497"/>
              <a:gd name="connsiteY2" fmla="*/ 1280160 h 1740170"/>
              <a:gd name="connsiteX3" fmla="*/ 1619795 w 2181497"/>
              <a:gd name="connsiteY3" fmla="*/ 953589 h 1740170"/>
              <a:gd name="connsiteX4" fmla="*/ 1959429 w 2181497"/>
              <a:gd name="connsiteY4" fmla="*/ 496389 h 1740170"/>
              <a:gd name="connsiteX5" fmla="*/ 2181497 w 2181497"/>
              <a:gd name="connsiteY5" fmla="*/ 0 h 174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497" h="1740170">
                <a:moveTo>
                  <a:pt x="0" y="1737360"/>
                </a:moveTo>
                <a:cubicBezTo>
                  <a:pt x="118654" y="1742803"/>
                  <a:pt x="237308" y="1748246"/>
                  <a:pt x="444137" y="1672046"/>
                </a:cubicBezTo>
                <a:cubicBezTo>
                  <a:pt x="650966" y="1595846"/>
                  <a:pt x="1045029" y="1399903"/>
                  <a:pt x="1240972" y="1280160"/>
                </a:cubicBezTo>
                <a:cubicBezTo>
                  <a:pt x="1436915" y="1160417"/>
                  <a:pt x="1500052" y="1084217"/>
                  <a:pt x="1619795" y="953589"/>
                </a:cubicBezTo>
                <a:cubicBezTo>
                  <a:pt x="1739538" y="822960"/>
                  <a:pt x="1865812" y="655320"/>
                  <a:pt x="1959429" y="496389"/>
                </a:cubicBezTo>
                <a:cubicBezTo>
                  <a:pt x="2053046" y="337458"/>
                  <a:pt x="2117271" y="168729"/>
                  <a:pt x="2181497"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a:stCxn id="16" idx="5"/>
          </p:cNvCxnSpPr>
          <p:nvPr/>
        </p:nvCxnSpPr>
        <p:spPr>
          <a:xfrm>
            <a:off x="4130991" y="3304903"/>
            <a:ext cx="126396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5394960" y="3289182"/>
            <a:ext cx="0" cy="280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376317" y="6090102"/>
            <a:ext cx="126396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6" name="Groupe 25"/>
          <p:cNvGrpSpPr/>
          <p:nvPr/>
        </p:nvGrpSpPr>
        <p:grpSpPr>
          <a:xfrm>
            <a:off x="317980" y="2173509"/>
            <a:ext cx="6322306" cy="4452010"/>
            <a:chOff x="317980" y="2173509"/>
            <a:chExt cx="6322306" cy="4452010"/>
          </a:xfrm>
        </p:grpSpPr>
        <p:cxnSp>
          <p:nvCxnSpPr>
            <p:cNvPr id="4" name="Connecteur droit avec flèche 3"/>
            <p:cNvCxnSpPr/>
            <p:nvPr/>
          </p:nvCxnSpPr>
          <p:spPr>
            <a:xfrm flipV="1">
              <a:off x="992777" y="2173509"/>
              <a:ext cx="0" cy="396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979714" y="6120446"/>
              <a:ext cx="56605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rot="16200000">
              <a:off x="-231946" y="3865868"/>
              <a:ext cx="1561518" cy="461665"/>
            </a:xfrm>
            <a:prstGeom prst="rect">
              <a:avLst/>
            </a:prstGeom>
            <a:noFill/>
          </p:spPr>
          <p:txBody>
            <a:bodyPr wrap="none" rtlCol="0">
              <a:spAutoFit/>
            </a:bodyPr>
            <a:lstStyle/>
            <a:p>
              <a:r>
                <a:rPr lang="fr-FR" sz="2400" dirty="0"/>
                <a:t>production</a:t>
              </a:r>
            </a:p>
          </p:txBody>
        </p:sp>
        <p:sp>
          <p:nvSpPr>
            <p:cNvPr id="25" name="ZoneTexte 24"/>
            <p:cNvSpPr txBox="1"/>
            <p:nvPr/>
          </p:nvSpPr>
          <p:spPr>
            <a:xfrm>
              <a:off x="3328137" y="6163854"/>
              <a:ext cx="963725" cy="461665"/>
            </a:xfrm>
            <a:prstGeom prst="rect">
              <a:avLst/>
            </a:prstGeom>
            <a:noFill/>
          </p:spPr>
          <p:txBody>
            <a:bodyPr wrap="none" rtlCol="0">
              <a:spAutoFit/>
            </a:bodyPr>
            <a:lstStyle/>
            <a:p>
              <a:r>
                <a:rPr lang="fr-FR" sz="2400" dirty="0"/>
                <a:t>année</a:t>
              </a:r>
            </a:p>
          </p:txBody>
        </p:sp>
      </p:grpSp>
      <p:sp>
        <p:nvSpPr>
          <p:cNvPr id="27" name="ZoneTexte 26"/>
          <p:cNvSpPr txBox="1"/>
          <p:nvPr/>
        </p:nvSpPr>
        <p:spPr>
          <a:xfrm>
            <a:off x="6701121" y="3395363"/>
            <a:ext cx="3508333" cy="523220"/>
          </a:xfrm>
          <a:prstGeom prst="rect">
            <a:avLst/>
          </a:prstGeom>
          <a:noFill/>
        </p:spPr>
        <p:txBody>
          <a:bodyPr wrap="none" rtlCol="0">
            <a:spAutoFit/>
          </a:bodyPr>
          <a:lstStyle/>
          <a:p>
            <a:r>
              <a:rPr lang="fr-FR" sz="2800" dirty="0">
                <a:solidFill>
                  <a:srgbClr val="C00000"/>
                </a:solidFill>
              </a:rPr>
              <a:t>Scénario plus probable</a:t>
            </a:r>
          </a:p>
        </p:txBody>
      </p:sp>
      <p:sp>
        <p:nvSpPr>
          <p:cNvPr id="28" name="Forme libre 27"/>
          <p:cNvSpPr/>
          <p:nvPr/>
        </p:nvSpPr>
        <p:spPr>
          <a:xfrm>
            <a:off x="4128247" y="1944910"/>
            <a:ext cx="2554941" cy="3424126"/>
          </a:xfrm>
          <a:custGeom>
            <a:avLst/>
            <a:gdLst>
              <a:gd name="connsiteX0" fmla="*/ 0 w 2554941"/>
              <a:gd name="connsiteY0" fmla="*/ 1541966 h 3845072"/>
              <a:gd name="connsiteX1" fmla="*/ 134471 w 2554941"/>
              <a:gd name="connsiteY1" fmla="*/ 829272 h 3845072"/>
              <a:gd name="connsiteX2" fmla="*/ 363071 w 2554941"/>
              <a:gd name="connsiteY2" fmla="*/ 116578 h 3845072"/>
              <a:gd name="connsiteX3" fmla="*/ 564777 w 2554941"/>
              <a:gd name="connsiteY3" fmla="*/ 116578 h 3845072"/>
              <a:gd name="connsiteX4" fmla="*/ 779929 w 2554941"/>
              <a:gd name="connsiteY4" fmla="*/ 1246131 h 3845072"/>
              <a:gd name="connsiteX5" fmla="*/ 981635 w 2554941"/>
              <a:gd name="connsiteY5" fmla="*/ 2510155 h 3845072"/>
              <a:gd name="connsiteX6" fmla="*/ 1290918 w 2554941"/>
              <a:gd name="connsiteY6" fmla="*/ 3424555 h 3845072"/>
              <a:gd name="connsiteX7" fmla="*/ 1788459 w 2554941"/>
              <a:gd name="connsiteY7" fmla="*/ 3706943 h 3845072"/>
              <a:gd name="connsiteX8" fmla="*/ 2299447 w 2554941"/>
              <a:gd name="connsiteY8" fmla="*/ 3827966 h 3845072"/>
              <a:gd name="connsiteX9" fmla="*/ 2554941 w 2554941"/>
              <a:gd name="connsiteY9" fmla="*/ 3841413 h 384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1" h="3845072">
                <a:moveTo>
                  <a:pt x="0" y="1541966"/>
                </a:moveTo>
                <a:cubicBezTo>
                  <a:pt x="36979" y="1304401"/>
                  <a:pt x="73959" y="1066837"/>
                  <a:pt x="134471" y="829272"/>
                </a:cubicBezTo>
                <a:cubicBezTo>
                  <a:pt x="194983" y="591707"/>
                  <a:pt x="291353" y="235360"/>
                  <a:pt x="363071" y="116578"/>
                </a:cubicBezTo>
                <a:cubicBezTo>
                  <a:pt x="434789" y="-2204"/>
                  <a:pt x="495301" y="-71681"/>
                  <a:pt x="564777" y="116578"/>
                </a:cubicBezTo>
                <a:cubicBezTo>
                  <a:pt x="634253" y="304837"/>
                  <a:pt x="710453" y="847202"/>
                  <a:pt x="779929" y="1246131"/>
                </a:cubicBezTo>
                <a:cubicBezTo>
                  <a:pt x="849405" y="1645060"/>
                  <a:pt x="896470" y="2147084"/>
                  <a:pt x="981635" y="2510155"/>
                </a:cubicBezTo>
                <a:cubicBezTo>
                  <a:pt x="1066800" y="2873226"/>
                  <a:pt x="1156447" y="3225090"/>
                  <a:pt x="1290918" y="3424555"/>
                </a:cubicBezTo>
                <a:cubicBezTo>
                  <a:pt x="1425389" y="3624020"/>
                  <a:pt x="1620371" y="3639708"/>
                  <a:pt x="1788459" y="3706943"/>
                </a:cubicBezTo>
                <a:cubicBezTo>
                  <a:pt x="1956547" y="3774178"/>
                  <a:pt x="2171700" y="3805554"/>
                  <a:pt x="2299447" y="3827966"/>
                </a:cubicBezTo>
                <a:cubicBezTo>
                  <a:pt x="2427194" y="3850378"/>
                  <a:pt x="2491067" y="3845895"/>
                  <a:pt x="2554941" y="3841413"/>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29" name="ZoneTexte 28"/>
          <p:cNvSpPr txBox="1"/>
          <p:nvPr/>
        </p:nvSpPr>
        <p:spPr>
          <a:xfrm>
            <a:off x="6701121" y="2761129"/>
            <a:ext cx="3442609" cy="523220"/>
          </a:xfrm>
          <a:prstGeom prst="rect">
            <a:avLst/>
          </a:prstGeom>
          <a:noFill/>
        </p:spPr>
        <p:txBody>
          <a:bodyPr wrap="none" rtlCol="0">
            <a:spAutoFit/>
          </a:bodyPr>
          <a:lstStyle/>
          <a:p>
            <a:r>
              <a:rPr lang="fr-FR" sz="2800" dirty="0">
                <a:solidFill>
                  <a:srgbClr val="0070C0"/>
                </a:solidFill>
              </a:rPr>
              <a:t>Scénario improbable…</a:t>
            </a:r>
          </a:p>
        </p:txBody>
      </p:sp>
      <p:sp>
        <p:nvSpPr>
          <p:cNvPr id="30" name="ZoneTexte 29"/>
          <p:cNvSpPr txBox="1"/>
          <p:nvPr/>
        </p:nvSpPr>
        <p:spPr>
          <a:xfrm>
            <a:off x="6683188" y="4877460"/>
            <a:ext cx="5468164" cy="954107"/>
          </a:xfrm>
          <a:prstGeom prst="rect">
            <a:avLst/>
          </a:prstGeom>
          <a:noFill/>
        </p:spPr>
        <p:txBody>
          <a:bodyPr wrap="none" rtlCol="0">
            <a:spAutoFit/>
          </a:bodyPr>
          <a:lstStyle/>
          <a:p>
            <a:r>
              <a:rPr lang="fr-FR" sz="2800" dirty="0"/>
              <a:t>Le pic de production arrive plus tôt !</a:t>
            </a:r>
          </a:p>
          <a:p>
            <a:r>
              <a:rPr lang="fr-FR" sz="2800" dirty="0"/>
              <a:t>On ne suit plus la demande !</a:t>
            </a:r>
          </a:p>
        </p:txBody>
      </p:sp>
      <p:sp>
        <p:nvSpPr>
          <p:cNvPr id="2" name="ZoneTexte 1"/>
          <p:cNvSpPr txBox="1"/>
          <p:nvPr/>
        </p:nvSpPr>
        <p:spPr>
          <a:xfrm rot="16200000">
            <a:off x="3461795" y="5260034"/>
            <a:ext cx="1290803" cy="369332"/>
          </a:xfrm>
          <a:prstGeom prst="rect">
            <a:avLst/>
          </a:prstGeom>
          <a:noFill/>
        </p:spPr>
        <p:txBody>
          <a:bodyPr wrap="none" rtlCol="0">
            <a:spAutoFit/>
          </a:bodyPr>
          <a:lstStyle/>
          <a:p>
            <a:r>
              <a:rPr lang="fr-FR" dirty="0"/>
              <a:t>Aujourd’hui</a:t>
            </a:r>
          </a:p>
        </p:txBody>
      </p:sp>
      <p:cxnSp>
        <p:nvCxnSpPr>
          <p:cNvPr id="5" name="Connecteur droit 4"/>
          <p:cNvCxnSpPr/>
          <p:nvPr/>
        </p:nvCxnSpPr>
        <p:spPr>
          <a:xfrm flipV="1">
            <a:off x="4121052" y="3304903"/>
            <a:ext cx="0" cy="149439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7882914" y="925601"/>
            <a:ext cx="2356864" cy="523220"/>
          </a:xfrm>
          <a:prstGeom prst="rect">
            <a:avLst/>
          </a:prstGeom>
          <a:noFill/>
        </p:spPr>
        <p:txBody>
          <a:bodyPr wrap="none" rtlCol="0">
            <a:spAutoFit/>
          </a:bodyPr>
          <a:lstStyle/>
          <a:p>
            <a:r>
              <a:rPr lang="fr-FR" sz="2800" b="1" u="sng" dirty="0"/>
              <a:t>Le rapport R/P</a:t>
            </a:r>
          </a:p>
        </p:txBody>
      </p:sp>
      <p:sp>
        <p:nvSpPr>
          <p:cNvPr id="8" name="ZoneTexte 7"/>
          <p:cNvSpPr txBox="1"/>
          <p:nvPr/>
        </p:nvSpPr>
        <p:spPr>
          <a:xfrm>
            <a:off x="7316353" y="1483245"/>
            <a:ext cx="3614195" cy="461665"/>
          </a:xfrm>
          <a:prstGeom prst="rect">
            <a:avLst/>
          </a:prstGeom>
          <a:noFill/>
        </p:spPr>
        <p:txBody>
          <a:bodyPr wrap="none" rtlCol="0">
            <a:spAutoFit/>
          </a:bodyPr>
          <a:lstStyle/>
          <a:p>
            <a:r>
              <a:rPr lang="fr-FR" sz="2400" dirty="0"/>
              <a:t>N’a pas beaucoup de sens…</a:t>
            </a:r>
          </a:p>
        </p:txBody>
      </p:sp>
      <p:sp>
        <p:nvSpPr>
          <p:cNvPr id="9" name="ZoneTexte 8"/>
          <p:cNvSpPr txBox="1"/>
          <p:nvPr/>
        </p:nvSpPr>
        <p:spPr>
          <a:xfrm>
            <a:off x="6701121" y="3982764"/>
            <a:ext cx="4229427" cy="830997"/>
          </a:xfrm>
          <a:prstGeom prst="rect">
            <a:avLst/>
          </a:prstGeom>
          <a:noFill/>
        </p:spPr>
        <p:txBody>
          <a:bodyPr wrap="square" rtlCol="0">
            <a:spAutoFit/>
          </a:bodyPr>
          <a:lstStyle/>
          <a:p>
            <a:r>
              <a:rPr lang="fr-FR" sz="2400" dirty="0"/>
              <a:t>Les courbes </a:t>
            </a:r>
            <a:r>
              <a:rPr lang="fr-FR" sz="2400" dirty="0">
                <a:solidFill>
                  <a:srgbClr val="FF0000"/>
                </a:solidFill>
              </a:rPr>
              <a:t>rouge</a:t>
            </a:r>
            <a:r>
              <a:rPr lang="fr-FR" sz="2400" dirty="0"/>
              <a:t> et </a:t>
            </a:r>
            <a:r>
              <a:rPr lang="fr-FR" sz="2400" dirty="0">
                <a:solidFill>
                  <a:srgbClr val="0070C0"/>
                </a:solidFill>
              </a:rPr>
              <a:t>bleue </a:t>
            </a:r>
            <a:r>
              <a:rPr lang="fr-FR" sz="2400" dirty="0"/>
              <a:t>ont la même intégrale.</a:t>
            </a:r>
          </a:p>
        </p:txBody>
      </p:sp>
      <p:sp>
        <p:nvSpPr>
          <p:cNvPr id="31" name="ZoneTexte 30"/>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
        <p:nvSpPr>
          <p:cNvPr id="32" name="ZoneTexte 31"/>
          <p:cNvSpPr txBox="1"/>
          <p:nvPr/>
        </p:nvSpPr>
        <p:spPr>
          <a:xfrm>
            <a:off x="2631637" y="724288"/>
            <a:ext cx="1969770" cy="830997"/>
          </a:xfrm>
          <a:prstGeom prst="rect">
            <a:avLst/>
          </a:prstGeom>
          <a:noFill/>
        </p:spPr>
        <p:txBody>
          <a:bodyPr wrap="none" rtlCol="0">
            <a:spAutoFit/>
          </a:bodyPr>
          <a:lstStyle/>
          <a:p>
            <a:pPr algn="ctr"/>
            <a:r>
              <a:rPr lang="fr-FR" sz="2400" dirty="0"/>
              <a:t>200 000 </a:t>
            </a:r>
            <a:r>
              <a:rPr lang="fr-FR" sz="2400" dirty="0" err="1"/>
              <a:t>kt</a:t>
            </a:r>
            <a:endParaRPr lang="fr-FR" sz="2400" dirty="0"/>
          </a:p>
          <a:p>
            <a:r>
              <a:rPr lang="fr-FR" sz="2400" dirty="0"/>
              <a:t>   13 400 </a:t>
            </a:r>
            <a:r>
              <a:rPr lang="fr-FR" sz="2400" dirty="0" err="1"/>
              <a:t>kt</a:t>
            </a:r>
            <a:r>
              <a:rPr lang="fr-FR" sz="2400" dirty="0"/>
              <a:t>/an</a:t>
            </a:r>
          </a:p>
        </p:txBody>
      </p:sp>
      <p:cxnSp>
        <p:nvCxnSpPr>
          <p:cNvPr id="33" name="Connecteur droit 32"/>
          <p:cNvCxnSpPr/>
          <p:nvPr/>
        </p:nvCxnSpPr>
        <p:spPr>
          <a:xfrm>
            <a:off x="2894878" y="1139786"/>
            <a:ext cx="1620000" cy="1"/>
          </a:xfrm>
          <a:prstGeom prst="line">
            <a:avLst/>
          </a:prstGeom>
          <a:ln w="28575"/>
        </p:spPr>
        <p:style>
          <a:lnRef idx="1">
            <a:schemeClr val="dk1"/>
          </a:lnRef>
          <a:fillRef idx="0">
            <a:schemeClr val="dk1"/>
          </a:fillRef>
          <a:effectRef idx="0">
            <a:schemeClr val="dk1"/>
          </a:effectRef>
          <a:fontRef idx="minor">
            <a:schemeClr val="tx1"/>
          </a:fontRef>
        </p:style>
      </p:cxnSp>
      <p:sp>
        <p:nvSpPr>
          <p:cNvPr id="34" name="ZoneTexte 33"/>
          <p:cNvSpPr txBox="1"/>
          <p:nvPr/>
        </p:nvSpPr>
        <p:spPr>
          <a:xfrm>
            <a:off x="2603927" y="855993"/>
            <a:ext cx="3291286" cy="523220"/>
          </a:xfrm>
          <a:prstGeom prst="rect">
            <a:avLst/>
          </a:prstGeom>
          <a:noFill/>
        </p:spPr>
        <p:txBody>
          <a:bodyPr wrap="none" rtlCol="0">
            <a:spAutoFit/>
          </a:bodyPr>
          <a:lstStyle/>
          <a:p>
            <a:r>
              <a:rPr lang="fr-FR" sz="2800" dirty="0"/>
              <a:t>=                     = 15 ans</a:t>
            </a:r>
          </a:p>
        </p:txBody>
      </p:sp>
      <p:sp>
        <p:nvSpPr>
          <p:cNvPr id="35" name="ZoneTexte 34"/>
          <p:cNvSpPr txBox="1"/>
          <p:nvPr/>
        </p:nvSpPr>
        <p:spPr>
          <a:xfrm>
            <a:off x="1016341" y="715077"/>
            <a:ext cx="1765099" cy="830997"/>
          </a:xfrm>
          <a:prstGeom prst="rect">
            <a:avLst/>
          </a:prstGeom>
          <a:noFill/>
        </p:spPr>
        <p:txBody>
          <a:bodyPr wrap="none" rtlCol="0">
            <a:spAutoFit/>
          </a:bodyPr>
          <a:lstStyle/>
          <a:p>
            <a:pPr algn="ctr"/>
            <a:r>
              <a:rPr lang="fr-FR" sz="2400" dirty="0"/>
              <a:t>Réserve</a:t>
            </a:r>
          </a:p>
          <a:p>
            <a:r>
              <a:rPr lang="fr-FR" sz="2400" dirty="0"/>
              <a:t>   Production</a:t>
            </a:r>
          </a:p>
        </p:txBody>
      </p:sp>
      <p:cxnSp>
        <p:nvCxnSpPr>
          <p:cNvPr id="36" name="Connecteur droit 35"/>
          <p:cNvCxnSpPr/>
          <p:nvPr/>
        </p:nvCxnSpPr>
        <p:spPr>
          <a:xfrm>
            <a:off x="1301943" y="1130575"/>
            <a:ext cx="1368000" cy="1"/>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37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1100"/>
                                        <p:tgtEl>
                                          <p:spTgt spid="2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1100"/>
                            </p:stCondLst>
                            <p:childTnLst>
                              <p:par>
                                <p:cTn id="29" presetID="1"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50760" y="848657"/>
            <a:ext cx="1210588"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Indium</a:t>
            </a:r>
          </a:p>
        </p:txBody>
      </p:sp>
      <p:sp>
        <p:nvSpPr>
          <p:cNvPr id="8" name="ZoneTexte 7"/>
          <p:cNvSpPr txBox="1"/>
          <p:nvPr/>
        </p:nvSpPr>
        <p:spPr>
          <a:xfrm>
            <a:off x="10369148" y="0"/>
            <a:ext cx="1940417" cy="1477328"/>
          </a:xfrm>
          <a:prstGeom prst="rect">
            <a:avLst/>
          </a:prstGeom>
          <a:noFill/>
        </p:spPr>
        <p:txBody>
          <a:bodyPr wrap="square" rtlCol="0">
            <a:spAutoFit/>
          </a:bodyPr>
          <a:lstStyle/>
          <a:p>
            <a:r>
              <a:rPr lang="fr-FR" u="sng" dirty="0"/>
              <a:t>Source : </a:t>
            </a:r>
            <a:r>
              <a:rPr lang="fr-FR" dirty="0"/>
              <a:t>minerals.usgs.gov</a:t>
            </a:r>
          </a:p>
          <a:p>
            <a:r>
              <a:rPr lang="fr-FR" dirty="0"/>
              <a:t>Site de l’USGS </a:t>
            </a:r>
          </a:p>
          <a:p>
            <a:r>
              <a:rPr lang="fr-FR" dirty="0"/>
              <a:t>(United States </a:t>
            </a:r>
            <a:r>
              <a:rPr lang="fr-FR" dirty="0" err="1"/>
              <a:t>Geological</a:t>
            </a:r>
            <a:r>
              <a:rPr lang="fr-FR" dirty="0"/>
              <a:t> Survey)</a:t>
            </a:r>
          </a:p>
        </p:txBody>
      </p:sp>
      <p:pic>
        <p:nvPicPr>
          <p:cNvPr id="11" name="Image 10"/>
          <p:cNvPicPr>
            <a:picLocks noChangeAspect="1"/>
          </p:cNvPicPr>
          <p:nvPr/>
        </p:nvPicPr>
        <p:blipFill>
          <a:blip r:embed="rId2"/>
          <a:stretch>
            <a:fillRect/>
          </a:stretch>
        </p:blipFill>
        <p:spPr>
          <a:xfrm>
            <a:off x="0" y="1660132"/>
            <a:ext cx="12199103" cy="4070999"/>
          </a:xfrm>
          <a:prstGeom prst="rect">
            <a:avLst/>
          </a:prstGeom>
        </p:spPr>
      </p:pic>
      <p:sp>
        <p:nvSpPr>
          <p:cNvPr id="2" name="ZoneTexte 1"/>
          <p:cNvSpPr txBox="1"/>
          <p:nvPr/>
        </p:nvSpPr>
        <p:spPr>
          <a:xfrm>
            <a:off x="1056054" y="6019386"/>
            <a:ext cx="8937062" cy="523220"/>
          </a:xfrm>
          <a:prstGeom prst="rect">
            <a:avLst/>
          </a:prstGeom>
          <a:noFill/>
        </p:spPr>
        <p:txBody>
          <a:bodyPr wrap="none" rtlCol="0">
            <a:spAutoFit/>
          </a:bodyPr>
          <a:lstStyle/>
          <a:p>
            <a:r>
              <a:rPr lang="fr-FR" sz="2800" dirty="0"/>
              <a:t>Comme beaucoup de métaux, l’indium est un sous-produit !</a:t>
            </a:r>
          </a:p>
        </p:txBody>
      </p:sp>
      <p:sp>
        <p:nvSpPr>
          <p:cNvPr id="9" name="ZoneTexte 8"/>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307343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5126182" cy="1325563"/>
          </a:xfrm>
        </p:spPr>
        <p:txBody>
          <a:bodyPr/>
          <a:lstStyle/>
          <a:p>
            <a:r>
              <a:rPr lang="fr-FR" dirty="0"/>
              <a:t>La roue des métaux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677" y="0"/>
            <a:ext cx="6947323" cy="6858000"/>
          </a:xfrm>
          <a:prstGeom prst="rect">
            <a:avLst/>
          </a:prstGeom>
        </p:spPr>
      </p:pic>
      <p:sp>
        <p:nvSpPr>
          <p:cNvPr id="6" name="Rectangle 5"/>
          <p:cNvSpPr/>
          <p:nvPr/>
        </p:nvSpPr>
        <p:spPr>
          <a:xfrm>
            <a:off x="-51589" y="979467"/>
            <a:ext cx="5347855" cy="4401205"/>
          </a:xfrm>
          <a:prstGeom prst="rect">
            <a:avLst/>
          </a:prstGeom>
        </p:spPr>
        <p:txBody>
          <a:bodyPr wrap="square">
            <a:spAutoFit/>
          </a:bodyPr>
          <a:lstStyle/>
          <a:p>
            <a:r>
              <a:rPr lang="en-US" sz="2000" b="1" dirty="0"/>
              <a:t>The wheel of metal </a:t>
            </a:r>
            <a:r>
              <a:rPr lang="en-US" sz="2000" b="1" dirty="0" err="1"/>
              <a:t>companionality</a:t>
            </a:r>
            <a:r>
              <a:rPr lang="en-US" sz="2000" b="1" dirty="0"/>
              <a:t>.</a:t>
            </a:r>
          </a:p>
          <a:p>
            <a:r>
              <a:rPr lang="en-US" sz="2000" dirty="0"/>
              <a:t>The principal host metals form the inner circle. Companion elements appear in the outer circle at distances proportional to the percentage of their primary production (from 100 to 0%) that originates with the host metal indicated. The companion elements in the white region of the outer circle are elements for which the percentage of their production that originates with the host metal indicated has not been determined. Data sources and assumptions for the assessment are given in the Supplementary Materials. Inspired by a diagram developed by (</a:t>
            </a:r>
            <a:r>
              <a:rPr lang="en-US" sz="2000" i="1" dirty="0">
                <a:hlinkClick r:id="rId3"/>
              </a:rPr>
              <a:t>10</a:t>
            </a:r>
            <a:r>
              <a:rPr lang="en-US" sz="2000" dirty="0"/>
              <a:t>).</a:t>
            </a:r>
          </a:p>
        </p:txBody>
      </p:sp>
      <p:sp>
        <p:nvSpPr>
          <p:cNvPr id="8" name="Rectangle 7"/>
          <p:cNvSpPr/>
          <p:nvPr/>
        </p:nvSpPr>
        <p:spPr>
          <a:xfrm>
            <a:off x="0" y="5380672"/>
            <a:ext cx="6096000" cy="1477328"/>
          </a:xfrm>
          <a:prstGeom prst="rect">
            <a:avLst/>
          </a:prstGeom>
        </p:spPr>
        <p:txBody>
          <a:bodyPr>
            <a:spAutoFit/>
          </a:bodyPr>
          <a:lstStyle/>
          <a:p>
            <a:r>
              <a:rPr lang="en-US" dirty="0"/>
              <a:t>By-product metals are technologically essential but have problematic supply</a:t>
            </a:r>
          </a:p>
          <a:p>
            <a:r>
              <a:rPr lang="en-US" dirty="0"/>
              <a:t>N. T. </a:t>
            </a:r>
            <a:r>
              <a:rPr lang="en-US" dirty="0" err="1"/>
              <a:t>Nassar</a:t>
            </a:r>
            <a:r>
              <a:rPr lang="en-US" dirty="0"/>
              <a:t>,* T. E. </a:t>
            </a:r>
            <a:r>
              <a:rPr lang="en-US" dirty="0" err="1"/>
              <a:t>Graedel</a:t>
            </a:r>
            <a:r>
              <a:rPr lang="en-US" dirty="0"/>
              <a:t>, and E. M. Harper</a:t>
            </a:r>
          </a:p>
          <a:p>
            <a:r>
              <a:rPr lang="fr-FR" dirty="0" err="1"/>
              <a:t>Sci</a:t>
            </a:r>
            <a:r>
              <a:rPr lang="fr-FR" dirty="0"/>
              <a:t> Adv. 2015 </a:t>
            </a:r>
            <a:r>
              <a:rPr lang="fr-FR" dirty="0" err="1"/>
              <a:t>Apr</a:t>
            </a:r>
            <a:r>
              <a:rPr lang="fr-FR" dirty="0"/>
              <a:t>; 1(3): e1400180.</a:t>
            </a:r>
          </a:p>
          <a:p>
            <a:r>
              <a:rPr lang="fr-FR" dirty="0" err="1"/>
              <a:t>Published</a:t>
            </a:r>
            <a:r>
              <a:rPr lang="fr-FR" dirty="0"/>
              <a:t> online 2015 </a:t>
            </a:r>
            <a:r>
              <a:rPr lang="fr-FR" dirty="0" err="1"/>
              <a:t>Apr</a:t>
            </a:r>
            <a:r>
              <a:rPr lang="fr-FR" dirty="0"/>
              <a:t> 3. </a:t>
            </a:r>
            <a:r>
              <a:rPr lang="fr-FR" dirty="0" err="1"/>
              <a:t>doi</a:t>
            </a:r>
            <a:r>
              <a:rPr lang="fr-FR" dirty="0"/>
              <a:t>: 10.1126/sciadv.1400180</a:t>
            </a:r>
          </a:p>
        </p:txBody>
      </p:sp>
      <p:sp>
        <p:nvSpPr>
          <p:cNvPr id="9" name="ZoneTexte 8"/>
          <p:cNvSpPr txBox="1"/>
          <p:nvPr/>
        </p:nvSpPr>
        <p:spPr>
          <a:xfrm>
            <a:off x="7953943" y="2951946"/>
            <a:ext cx="1580379" cy="954107"/>
          </a:xfrm>
          <a:prstGeom prst="rect">
            <a:avLst/>
          </a:prstGeom>
          <a:noFill/>
        </p:spPr>
        <p:txBody>
          <a:bodyPr wrap="square" rtlCol="0">
            <a:spAutoFit/>
          </a:bodyPr>
          <a:lstStyle/>
          <a:p>
            <a:pPr algn="ctr"/>
            <a:r>
              <a:rPr lang="fr-FR" sz="2800" b="1" dirty="0"/>
              <a:t>Métaux hôtes</a:t>
            </a:r>
          </a:p>
        </p:txBody>
      </p:sp>
      <p:sp>
        <p:nvSpPr>
          <p:cNvPr id="13" name="ZoneTexte 12"/>
          <p:cNvSpPr txBox="1"/>
          <p:nvPr/>
        </p:nvSpPr>
        <p:spPr>
          <a:xfrm>
            <a:off x="8718338" y="0"/>
            <a:ext cx="3592157" cy="923330"/>
          </a:xfrm>
          <a:prstGeom prst="rect">
            <a:avLst/>
          </a:prstGeom>
          <a:noFill/>
        </p:spPr>
        <p:txBody>
          <a:bodyPr wrap="square" rtlCol="0">
            <a:spAutoFit/>
          </a:bodyPr>
          <a:lstStyle/>
          <a:p>
            <a:r>
              <a:rPr lang="fr-FR" dirty="0">
                <a:solidFill>
                  <a:srgbClr val="FF0000"/>
                </a:solidFill>
              </a:rPr>
              <a:t>Proportion de la production du compagnon qui se fait dans des mines de l’hôte.</a:t>
            </a:r>
          </a:p>
        </p:txBody>
      </p:sp>
      <p:cxnSp>
        <p:nvCxnSpPr>
          <p:cNvPr id="10" name="Connecteur droit avec flèche 9">
            <a:extLst>
              <a:ext uri="{FF2B5EF4-FFF2-40B4-BE49-F238E27FC236}">
                <a16:creationId xmlns:a16="http://schemas.microsoft.com/office/drawing/2014/main" id="{04D0544D-FFDC-4347-B074-7334022DAEF1}"/>
              </a:ext>
            </a:extLst>
          </p:cNvPr>
          <p:cNvCxnSpPr/>
          <p:nvPr/>
        </p:nvCxnSpPr>
        <p:spPr>
          <a:xfrm flipH="1">
            <a:off x="8769040" y="428110"/>
            <a:ext cx="1" cy="1944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F99B29C-2AD6-4BF3-9E28-0D60C81B5411}"/>
              </a:ext>
            </a:extLst>
          </p:cNvPr>
          <p:cNvSpPr txBox="1"/>
          <p:nvPr/>
        </p:nvSpPr>
        <p:spPr>
          <a:xfrm>
            <a:off x="8302019" y="274222"/>
            <a:ext cx="407484" cy="307777"/>
          </a:xfrm>
          <a:prstGeom prst="rect">
            <a:avLst/>
          </a:prstGeom>
          <a:noFill/>
        </p:spPr>
        <p:txBody>
          <a:bodyPr wrap="none" rtlCol="0">
            <a:spAutoFit/>
          </a:bodyPr>
          <a:lstStyle/>
          <a:p>
            <a:r>
              <a:rPr lang="fr-FR" sz="1400" b="1" dirty="0">
                <a:solidFill>
                  <a:srgbClr val="FF0000"/>
                </a:solidFill>
              </a:rPr>
              <a:t>0%</a:t>
            </a:r>
          </a:p>
        </p:txBody>
      </p:sp>
      <p:sp>
        <p:nvSpPr>
          <p:cNvPr id="14" name="ZoneTexte 13">
            <a:extLst>
              <a:ext uri="{FF2B5EF4-FFF2-40B4-BE49-F238E27FC236}">
                <a16:creationId xmlns:a16="http://schemas.microsoft.com/office/drawing/2014/main" id="{919A22E9-4216-472C-96E7-822EF02AB386}"/>
              </a:ext>
            </a:extLst>
          </p:cNvPr>
          <p:cNvSpPr txBox="1"/>
          <p:nvPr/>
        </p:nvSpPr>
        <p:spPr>
          <a:xfrm>
            <a:off x="8251607" y="791964"/>
            <a:ext cx="498855" cy="307777"/>
          </a:xfrm>
          <a:prstGeom prst="rect">
            <a:avLst/>
          </a:prstGeom>
          <a:noFill/>
        </p:spPr>
        <p:txBody>
          <a:bodyPr wrap="none" rtlCol="0">
            <a:spAutoFit/>
          </a:bodyPr>
          <a:lstStyle/>
          <a:p>
            <a:r>
              <a:rPr lang="fr-FR" sz="1400" b="1" dirty="0">
                <a:solidFill>
                  <a:srgbClr val="FF0000"/>
                </a:solidFill>
              </a:rPr>
              <a:t>25%</a:t>
            </a:r>
          </a:p>
        </p:txBody>
      </p:sp>
      <p:sp>
        <p:nvSpPr>
          <p:cNvPr id="15" name="ZoneTexte 14">
            <a:extLst>
              <a:ext uri="{FF2B5EF4-FFF2-40B4-BE49-F238E27FC236}">
                <a16:creationId xmlns:a16="http://schemas.microsoft.com/office/drawing/2014/main" id="{E4ABA1F8-0D09-46A3-8CC5-DE5804BB64C0}"/>
              </a:ext>
            </a:extLst>
          </p:cNvPr>
          <p:cNvSpPr txBox="1"/>
          <p:nvPr/>
        </p:nvSpPr>
        <p:spPr>
          <a:xfrm>
            <a:off x="8256333" y="1301470"/>
            <a:ext cx="498855" cy="307777"/>
          </a:xfrm>
          <a:prstGeom prst="rect">
            <a:avLst/>
          </a:prstGeom>
          <a:noFill/>
        </p:spPr>
        <p:txBody>
          <a:bodyPr wrap="none" rtlCol="0">
            <a:spAutoFit/>
          </a:bodyPr>
          <a:lstStyle/>
          <a:p>
            <a:r>
              <a:rPr lang="fr-FR" sz="1400" b="1" dirty="0">
                <a:solidFill>
                  <a:srgbClr val="FF0000"/>
                </a:solidFill>
              </a:rPr>
              <a:t>50%</a:t>
            </a:r>
          </a:p>
        </p:txBody>
      </p:sp>
      <p:sp>
        <p:nvSpPr>
          <p:cNvPr id="16" name="ZoneTexte 15">
            <a:extLst>
              <a:ext uri="{FF2B5EF4-FFF2-40B4-BE49-F238E27FC236}">
                <a16:creationId xmlns:a16="http://schemas.microsoft.com/office/drawing/2014/main" id="{04EF7947-4FA2-4918-BDFD-728205C79C4F}"/>
              </a:ext>
            </a:extLst>
          </p:cNvPr>
          <p:cNvSpPr txBox="1"/>
          <p:nvPr/>
        </p:nvSpPr>
        <p:spPr>
          <a:xfrm>
            <a:off x="8256333" y="1770809"/>
            <a:ext cx="498855" cy="307777"/>
          </a:xfrm>
          <a:prstGeom prst="rect">
            <a:avLst/>
          </a:prstGeom>
          <a:noFill/>
        </p:spPr>
        <p:txBody>
          <a:bodyPr wrap="none" rtlCol="0">
            <a:spAutoFit/>
          </a:bodyPr>
          <a:lstStyle/>
          <a:p>
            <a:r>
              <a:rPr lang="fr-FR" sz="1400" b="1" dirty="0">
                <a:solidFill>
                  <a:srgbClr val="FF0000"/>
                </a:solidFill>
              </a:rPr>
              <a:t>75%</a:t>
            </a:r>
          </a:p>
        </p:txBody>
      </p:sp>
      <p:sp>
        <p:nvSpPr>
          <p:cNvPr id="17" name="ZoneTexte 16">
            <a:extLst>
              <a:ext uri="{FF2B5EF4-FFF2-40B4-BE49-F238E27FC236}">
                <a16:creationId xmlns:a16="http://schemas.microsoft.com/office/drawing/2014/main" id="{C0C634EF-A503-447F-861C-A11E62DC3621}"/>
              </a:ext>
            </a:extLst>
          </p:cNvPr>
          <p:cNvSpPr txBox="1"/>
          <p:nvPr/>
        </p:nvSpPr>
        <p:spPr>
          <a:xfrm>
            <a:off x="8214444" y="2156973"/>
            <a:ext cx="590226" cy="307777"/>
          </a:xfrm>
          <a:prstGeom prst="rect">
            <a:avLst/>
          </a:prstGeom>
          <a:noFill/>
        </p:spPr>
        <p:txBody>
          <a:bodyPr wrap="none" rtlCol="0">
            <a:spAutoFit/>
          </a:bodyPr>
          <a:lstStyle/>
          <a:p>
            <a:r>
              <a:rPr lang="fr-FR" sz="1400" b="1" dirty="0">
                <a:solidFill>
                  <a:srgbClr val="FF0000"/>
                </a:solidFill>
              </a:rPr>
              <a:t>100%</a:t>
            </a:r>
          </a:p>
        </p:txBody>
      </p:sp>
      <p:sp>
        <p:nvSpPr>
          <p:cNvPr id="18" name="ZoneTexte 17">
            <a:extLst>
              <a:ext uri="{FF2B5EF4-FFF2-40B4-BE49-F238E27FC236}">
                <a16:creationId xmlns:a16="http://schemas.microsoft.com/office/drawing/2014/main" id="{F924920D-5B75-415B-B3D7-5B8F2996C417}"/>
              </a:ext>
            </a:extLst>
          </p:cNvPr>
          <p:cNvSpPr txBox="1"/>
          <p:nvPr/>
        </p:nvSpPr>
        <p:spPr>
          <a:xfrm>
            <a:off x="9057519" y="1512678"/>
            <a:ext cx="1409148" cy="646331"/>
          </a:xfrm>
          <a:prstGeom prst="rect">
            <a:avLst/>
          </a:prstGeom>
          <a:solidFill>
            <a:srgbClr val="FFFFFF">
              <a:alpha val="23137"/>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dirty="0"/>
              <a:t>Métaux compagnons</a:t>
            </a:r>
          </a:p>
        </p:txBody>
      </p:sp>
    </p:spTree>
    <p:extLst>
      <p:ext uri="{BB962C8B-B14F-4D97-AF65-F5344CB8AC3E}">
        <p14:creationId xmlns:p14="http://schemas.microsoft.com/office/powerpoint/2010/main" val="3361627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5126182" cy="1325563"/>
          </a:xfrm>
        </p:spPr>
        <p:txBody>
          <a:bodyPr/>
          <a:lstStyle/>
          <a:p>
            <a:r>
              <a:rPr lang="fr-FR" dirty="0"/>
              <a:t>La roue des métaux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677" y="0"/>
            <a:ext cx="6947323" cy="6858000"/>
          </a:xfrm>
          <a:prstGeom prst="rect">
            <a:avLst/>
          </a:prstGeom>
        </p:spPr>
      </p:pic>
      <p:sp>
        <p:nvSpPr>
          <p:cNvPr id="8" name="Rectangle 7"/>
          <p:cNvSpPr/>
          <p:nvPr/>
        </p:nvSpPr>
        <p:spPr>
          <a:xfrm>
            <a:off x="0" y="5380672"/>
            <a:ext cx="6096000" cy="1477328"/>
          </a:xfrm>
          <a:prstGeom prst="rect">
            <a:avLst/>
          </a:prstGeom>
        </p:spPr>
        <p:txBody>
          <a:bodyPr>
            <a:spAutoFit/>
          </a:bodyPr>
          <a:lstStyle/>
          <a:p>
            <a:r>
              <a:rPr lang="en-US" dirty="0"/>
              <a:t>By-product metals are technologically essential but have problematic supply</a:t>
            </a:r>
          </a:p>
          <a:p>
            <a:r>
              <a:rPr lang="en-US" dirty="0"/>
              <a:t>N. T. </a:t>
            </a:r>
            <a:r>
              <a:rPr lang="en-US" dirty="0" err="1"/>
              <a:t>Nassar</a:t>
            </a:r>
            <a:r>
              <a:rPr lang="en-US" dirty="0"/>
              <a:t>,* T. E. </a:t>
            </a:r>
            <a:r>
              <a:rPr lang="en-US" dirty="0" err="1"/>
              <a:t>Graedel</a:t>
            </a:r>
            <a:r>
              <a:rPr lang="en-US" dirty="0"/>
              <a:t>, and E. M. Harper</a:t>
            </a:r>
          </a:p>
          <a:p>
            <a:r>
              <a:rPr lang="fr-FR" dirty="0" err="1"/>
              <a:t>Sci</a:t>
            </a:r>
            <a:r>
              <a:rPr lang="fr-FR" dirty="0"/>
              <a:t> Adv. 2015 </a:t>
            </a:r>
            <a:r>
              <a:rPr lang="fr-FR" dirty="0" err="1"/>
              <a:t>Apr</a:t>
            </a:r>
            <a:r>
              <a:rPr lang="fr-FR" dirty="0"/>
              <a:t>; 1(3): e1400180.</a:t>
            </a:r>
          </a:p>
          <a:p>
            <a:r>
              <a:rPr lang="fr-FR" dirty="0" err="1"/>
              <a:t>Published</a:t>
            </a:r>
            <a:r>
              <a:rPr lang="fr-FR" dirty="0"/>
              <a:t> online 2015 </a:t>
            </a:r>
            <a:r>
              <a:rPr lang="fr-FR" dirty="0" err="1"/>
              <a:t>Apr</a:t>
            </a:r>
            <a:r>
              <a:rPr lang="fr-FR" dirty="0"/>
              <a:t> 3. </a:t>
            </a:r>
            <a:r>
              <a:rPr lang="fr-FR" dirty="0" err="1"/>
              <a:t>doi</a:t>
            </a:r>
            <a:r>
              <a:rPr lang="fr-FR" dirty="0"/>
              <a:t>: 10.1126/sciadv.1400180</a:t>
            </a:r>
          </a:p>
        </p:txBody>
      </p:sp>
      <p:sp>
        <p:nvSpPr>
          <p:cNvPr id="9" name="ZoneTexte 8"/>
          <p:cNvSpPr txBox="1"/>
          <p:nvPr/>
        </p:nvSpPr>
        <p:spPr>
          <a:xfrm>
            <a:off x="7953943" y="2951946"/>
            <a:ext cx="1580379" cy="954107"/>
          </a:xfrm>
          <a:prstGeom prst="rect">
            <a:avLst/>
          </a:prstGeom>
          <a:noFill/>
        </p:spPr>
        <p:txBody>
          <a:bodyPr wrap="square" rtlCol="0">
            <a:spAutoFit/>
          </a:bodyPr>
          <a:lstStyle/>
          <a:p>
            <a:pPr algn="ctr"/>
            <a:r>
              <a:rPr lang="fr-FR" sz="2800" b="1" dirty="0"/>
              <a:t>Métaux hôtes</a:t>
            </a:r>
          </a:p>
        </p:txBody>
      </p:sp>
      <p:sp>
        <p:nvSpPr>
          <p:cNvPr id="13" name="ZoneTexte 12"/>
          <p:cNvSpPr txBox="1"/>
          <p:nvPr/>
        </p:nvSpPr>
        <p:spPr>
          <a:xfrm>
            <a:off x="8718338" y="0"/>
            <a:ext cx="3592157" cy="923330"/>
          </a:xfrm>
          <a:prstGeom prst="rect">
            <a:avLst/>
          </a:prstGeom>
          <a:noFill/>
        </p:spPr>
        <p:txBody>
          <a:bodyPr wrap="square" rtlCol="0">
            <a:spAutoFit/>
          </a:bodyPr>
          <a:lstStyle/>
          <a:p>
            <a:r>
              <a:rPr lang="fr-FR" dirty="0">
                <a:solidFill>
                  <a:srgbClr val="FF0000"/>
                </a:solidFill>
              </a:rPr>
              <a:t>Proportion de la production du compagnon qui se fait dans des mines de l’hôte.</a:t>
            </a:r>
          </a:p>
        </p:txBody>
      </p:sp>
      <p:sp>
        <p:nvSpPr>
          <p:cNvPr id="3" name="ZoneTexte 2"/>
          <p:cNvSpPr txBox="1"/>
          <p:nvPr/>
        </p:nvSpPr>
        <p:spPr>
          <a:xfrm>
            <a:off x="187670" y="1112105"/>
            <a:ext cx="4994829" cy="1938992"/>
          </a:xfrm>
          <a:prstGeom prst="rect">
            <a:avLst/>
          </a:prstGeom>
          <a:noFill/>
        </p:spPr>
        <p:txBody>
          <a:bodyPr wrap="none" rtlCol="0">
            <a:spAutoFit/>
          </a:bodyPr>
          <a:lstStyle/>
          <a:p>
            <a:r>
              <a:rPr lang="fr-FR" sz="2400" dirty="0"/>
              <a:t>Ex : l’</a:t>
            </a:r>
            <a:r>
              <a:rPr lang="fr-FR" sz="2400" b="1" dirty="0"/>
              <a:t>indium</a:t>
            </a:r>
            <a:r>
              <a:rPr lang="fr-FR" sz="2400" dirty="0"/>
              <a:t> est produit </a:t>
            </a:r>
          </a:p>
          <a:p>
            <a:pPr marL="285750" indent="-285750">
              <a:buFontTx/>
              <a:buChar char="-"/>
            </a:pPr>
            <a:r>
              <a:rPr lang="fr-FR" sz="2400" dirty="0"/>
              <a:t>à plus de 75 % dans les mines de </a:t>
            </a:r>
            <a:r>
              <a:rPr lang="fr-FR" sz="2400" b="1" dirty="0">
                <a:solidFill>
                  <a:srgbClr val="7030A0"/>
                </a:solidFill>
              </a:rPr>
              <a:t>Zn</a:t>
            </a:r>
          </a:p>
          <a:p>
            <a:pPr marL="285750" indent="-285750">
              <a:buFontTx/>
              <a:buChar char="-"/>
            </a:pPr>
            <a:r>
              <a:rPr lang="fr-FR" sz="2400" dirty="0"/>
              <a:t>À environ 10 % dans les mines de </a:t>
            </a:r>
            <a:r>
              <a:rPr lang="fr-FR" sz="2400" b="1" dirty="0">
                <a:solidFill>
                  <a:srgbClr val="00B050"/>
                </a:solidFill>
              </a:rPr>
              <a:t>Sn</a:t>
            </a:r>
          </a:p>
          <a:p>
            <a:pPr marL="285750" indent="-285750">
              <a:buFontTx/>
              <a:buChar char="-"/>
            </a:pPr>
            <a:r>
              <a:rPr lang="fr-FR" sz="2400" dirty="0"/>
              <a:t>Un peu dans les mines de </a:t>
            </a:r>
            <a:r>
              <a:rPr lang="fr-FR" sz="2400" b="1" dirty="0">
                <a:solidFill>
                  <a:srgbClr val="C00000"/>
                </a:solidFill>
              </a:rPr>
              <a:t>Cu</a:t>
            </a:r>
          </a:p>
          <a:p>
            <a:pPr marL="285750" indent="-285750">
              <a:buFontTx/>
              <a:buChar char="-"/>
            </a:pPr>
            <a:r>
              <a:rPr lang="fr-FR" sz="2400" dirty="0"/>
              <a:t>et faiblement avec le </a:t>
            </a:r>
            <a:r>
              <a:rPr lang="fr-FR" sz="2400" b="1" dirty="0">
                <a:solidFill>
                  <a:schemeClr val="tx2"/>
                </a:solidFill>
              </a:rPr>
              <a:t>Fe</a:t>
            </a:r>
          </a:p>
        </p:txBody>
      </p:sp>
      <p:sp>
        <p:nvSpPr>
          <p:cNvPr id="4" name="Rectangle à coins arrondis 3"/>
          <p:cNvSpPr/>
          <p:nvPr/>
        </p:nvSpPr>
        <p:spPr>
          <a:xfrm>
            <a:off x="11615737" y="2894793"/>
            <a:ext cx="328612" cy="312609"/>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9262862" y="5991607"/>
            <a:ext cx="328612" cy="31260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890958" y="3154701"/>
            <a:ext cx="328612" cy="31260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8224836" y="4565641"/>
            <a:ext cx="328612" cy="312609"/>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D63494BB-F99D-490D-AE61-ECA647FD58EF}"/>
              </a:ext>
            </a:extLst>
          </p:cNvPr>
          <p:cNvCxnSpPr/>
          <p:nvPr/>
        </p:nvCxnSpPr>
        <p:spPr>
          <a:xfrm flipH="1">
            <a:off x="8769040" y="428110"/>
            <a:ext cx="1" cy="1944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A1AADD7-7959-4537-939F-90AFB84CF759}"/>
              </a:ext>
            </a:extLst>
          </p:cNvPr>
          <p:cNvSpPr txBox="1"/>
          <p:nvPr/>
        </p:nvSpPr>
        <p:spPr>
          <a:xfrm>
            <a:off x="8302019" y="274222"/>
            <a:ext cx="407484" cy="307777"/>
          </a:xfrm>
          <a:prstGeom prst="rect">
            <a:avLst/>
          </a:prstGeom>
          <a:noFill/>
        </p:spPr>
        <p:txBody>
          <a:bodyPr wrap="none" rtlCol="0">
            <a:spAutoFit/>
          </a:bodyPr>
          <a:lstStyle/>
          <a:p>
            <a:r>
              <a:rPr lang="fr-FR" sz="1400" b="1" dirty="0">
                <a:solidFill>
                  <a:srgbClr val="FF0000"/>
                </a:solidFill>
              </a:rPr>
              <a:t>0%</a:t>
            </a:r>
          </a:p>
        </p:txBody>
      </p:sp>
      <p:sp>
        <p:nvSpPr>
          <p:cNvPr id="18" name="ZoneTexte 17">
            <a:extLst>
              <a:ext uri="{FF2B5EF4-FFF2-40B4-BE49-F238E27FC236}">
                <a16:creationId xmlns:a16="http://schemas.microsoft.com/office/drawing/2014/main" id="{2F1C4BD7-568F-4713-A07D-9A836B0E6398}"/>
              </a:ext>
            </a:extLst>
          </p:cNvPr>
          <p:cNvSpPr txBox="1"/>
          <p:nvPr/>
        </p:nvSpPr>
        <p:spPr>
          <a:xfrm>
            <a:off x="8251607" y="791964"/>
            <a:ext cx="498855" cy="307777"/>
          </a:xfrm>
          <a:prstGeom prst="rect">
            <a:avLst/>
          </a:prstGeom>
          <a:noFill/>
        </p:spPr>
        <p:txBody>
          <a:bodyPr wrap="none" rtlCol="0">
            <a:spAutoFit/>
          </a:bodyPr>
          <a:lstStyle/>
          <a:p>
            <a:r>
              <a:rPr lang="fr-FR" sz="1400" b="1" dirty="0">
                <a:solidFill>
                  <a:srgbClr val="FF0000"/>
                </a:solidFill>
              </a:rPr>
              <a:t>25%</a:t>
            </a:r>
          </a:p>
        </p:txBody>
      </p:sp>
      <p:sp>
        <p:nvSpPr>
          <p:cNvPr id="19" name="ZoneTexte 18">
            <a:extLst>
              <a:ext uri="{FF2B5EF4-FFF2-40B4-BE49-F238E27FC236}">
                <a16:creationId xmlns:a16="http://schemas.microsoft.com/office/drawing/2014/main" id="{7038F38B-A6E8-4CA0-82F6-990FD45C52EF}"/>
              </a:ext>
            </a:extLst>
          </p:cNvPr>
          <p:cNvSpPr txBox="1"/>
          <p:nvPr/>
        </p:nvSpPr>
        <p:spPr>
          <a:xfrm>
            <a:off x="8256333" y="1301470"/>
            <a:ext cx="498855" cy="307777"/>
          </a:xfrm>
          <a:prstGeom prst="rect">
            <a:avLst/>
          </a:prstGeom>
          <a:noFill/>
        </p:spPr>
        <p:txBody>
          <a:bodyPr wrap="none" rtlCol="0">
            <a:spAutoFit/>
          </a:bodyPr>
          <a:lstStyle/>
          <a:p>
            <a:r>
              <a:rPr lang="fr-FR" sz="1400" b="1" dirty="0">
                <a:solidFill>
                  <a:srgbClr val="FF0000"/>
                </a:solidFill>
              </a:rPr>
              <a:t>50%</a:t>
            </a:r>
          </a:p>
        </p:txBody>
      </p:sp>
      <p:sp>
        <p:nvSpPr>
          <p:cNvPr id="20" name="ZoneTexte 19">
            <a:extLst>
              <a:ext uri="{FF2B5EF4-FFF2-40B4-BE49-F238E27FC236}">
                <a16:creationId xmlns:a16="http://schemas.microsoft.com/office/drawing/2014/main" id="{76704664-033E-4CCF-9A70-A6B71A018680}"/>
              </a:ext>
            </a:extLst>
          </p:cNvPr>
          <p:cNvSpPr txBox="1"/>
          <p:nvPr/>
        </p:nvSpPr>
        <p:spPr>
          <a:xfrm>
            <a:off x="8256333" y="1770809"/>
            <a:ext cx="498855" cy="307777"/>
          </a:xfrm>
          <a:prstGeom prst="rect">
            <a:avLst/>
          </a:prstGeom>
          <a:noFill/>
        </p:spPr>
        <p:txBody>
          <a:bodyPr wrap="none" rtlCol="0">
            <a:spAutoFit/>
          </a:bodyPr>
          <a:lstStyle/>
          <a:p>
            <a:r>
              <a:rPr lang="fr-FR" sz="1400" b="1" dirty="0">
                <a:solidFill>
                  <a:srgbClr val="FF0000"/>
                </a:solidFill>
              </a:rPr>
              <a:t>75%</a:t>
            </a:r>
          </a:p>
        </p:txBody>
      </p:sp>
      <p:sp>
        <p:nvSpPr>
          <p:cNvPr id="21" name="ZoneTexte 20">
            <a:extLst>
              <a:ext uri="{FF2B5EF4-FFF2-40B4-BE49-F238E27FC236}">
                <a16:creationId xmlns:a16="http://schemas.microsoft.com/office/drawing/2014/main" id="{C0C2BB6E-1E9E-4A24-B505-D8499C44640D}"/>
              </a:ext>
            </a:extLst>
          </p:cNvPr>
          <p:cNvSpPr txBox="1"/>
          <p:nvPr/>
        </p:nvSpPr>
        <p:spPr>
          <a:xfrm>
            <a:off x="8214444" y="2156973"/>
            <a:ext cx="590226" cy="307777"/>
          </a:xfrm>
          <a:prstGeom prst="rect">
            <a:avLst/>
          </a:prstGeom>
          <a:noFill/>
        </p:spPr>
        <p:txBody>
          <a:bodyPr wrap="none" rtlCol="0">
            <a:spAutoFit/>
          </a:bodyPr>
          <a:lstStyle/>
          <a:p>
            <a:r>
              <a:rPr lang="fr-FR" sz="1400" b="1" dirty="0">
                <a:solidFill>
                  <a:srgbClr val="FF0000"/>
                </a:solidFill>
              </a:rPr>
              <a:t>100%</a:t>
            </a:r>
          </a:p>
        </p:txBody>
      </p:sp>
      <p:sp>
        <p:nvSpPr>
          <p:cNvPr id="22" name="ZoneTexte 21">
            <a:extLst>
              <a:ext uri="{FF2B5EF4-FFF2-40B4-BE49-F238E27FC236}">
                <a16:creationId xmlns:a16="http://schemas.microsoft.com/office/drawing/2014/main" id="{10B3E875-EEC5-4CA4-BBBF-8CB7BA857A31}"/>
              </a:ext>
            </a:extLst>
          </p:cNvPr>
          <p:cNvSpPr txBox="1"/>
          <p:nvPr/>
        </p:nvSpPr>
        <p:spPr>
          <a:xfrm>
            <a:off x="9057519" y="1512678"/>
            <a:ext cx="1409148" cy="646331"/>
          </a:xfrm>
          <a:prstGeom prst="rect">
            <a:avLst/>
          </a:prstGeom>
          <a:solidFill>
            <a:srgbClr val="FFFFFF">
              <a:alpha val="23137"/>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dirty="0"/>
              <a:t>Métaux compagnons</a:t>
            </a:r>
          </a:p>
        </p:txBody>
      </p:sp>
    </p:spTree>
    <p:extLst>
      <p:ext uri="{BB962C8B-B14F-4D97-AF65-F5344CB8AC3E}">
        <p14:creationId xmlns:p14="http://schemas.microsoft.com/office/powerpoint/2010/main" val="2434501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5126182" cy="1325563"/>
          </a:xfrm>
        </p:spPr>
        <p:txBody>
          <a:bodyPr/>
          <a:lstStyle/>
          <a:p>
            <a:r>
              <a:rPr lang="fr-FR" dirty="0"/>
              <a:t>La roue des métaux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677" y="0"/>
            <a:ext cx="6947323" cy="6858000"/>
          </a:xfrm>
          <a:prstGeom prst="rect">
            <a:avLst/>
          </a:prstGeom>
        </p:spPr>
      </p:pic>
      <p:sp>
        <p:nvSpPr>
          <p:cNvPr id="8" name="Rectangle 7"/>
          <p:cNvSpPr/>
          <p:nvPr/>
        </p:nvSpPr>
        <p:spPr>
          <a:xfrm>
            <a:off x="0" y="5380672"/>
            <a:ext cx="6096000" cy="1477328"/>
          </a:xfrm>
          <a:prstGeom prst="rect">
            <a:avLst/>
          </a:prstGeom>
        </p:spPr>
        <p:txBody>
          <a:bodyPr>
            <a:spAutoFit/>
          </a:bodyPr>
          <a:lstStyle/>
          <a:p>
            <a:r>
              <a:rPr lang="en-US" dirty="0"/>
              <a:t>By-product metals are technologically essential but have problematic supply</a:t>
            </a:r>
          </a:p>
          <a:p>
            <a:r>
              <a:rPr lang="en-US" dirty="0"/>
              <a:t>N. T. </a:t>
            </a:r>
            <a:r>
              <a:rPr lang="en-US" dirty="0" err="1"/>
              <a:t>Nassar</a:t>
            </a:r>
            <a:r>
              <a:rPr lang="en-US" dirty="0"/>
              <a:t>,* T. E. </a:t>
            </a:r>
            <a:r>
              <a:rPr lang="en-US" dirty="0" err="1"/>
              <a:t>Graedel</a:t>
            </a:r>
            <a:r>
              <a:rPr lang="en-US" dirty="0"/>
              <a:t>, and E. M. Harper</a:t>
            </a:r>
          </a:p>
          <a:p>
            <a:r>
              <a:rPr lang="fr-FR" dirty="0" err="1"/>
              <a:t>Sci</a:t>
            </a:r>
            <a:r>
              <a:rPr lang="fr-FR" dirty="0"/>
              <a:t> Adv. 2015 </a:t>
            </a:r>
            <a:r>
              <a:rPr lang="fr-FR" dirty="0" err="1"/>
              <a:t>Apr</a:t>
            </a:r>
            <a:r>
              <a:rPr lang="fr-FR" dirty="0"/>
              <a:t>; 1(3): e1400180.</a:t>
            </a:r>
          </a:p>
          <a:p>
            <a:r>
              <a:rPr lang="fr-FR" dirty="0" err="1"/>
              <a:t>Published</a:t>
            </a:r>
            <a:r>
              <a:rPr lang="fr-FR" dirty="0"/>
              <a:t> online 2015 </a:t>
            </a:r>
            <a:r>
              <a:rPr lang="fr-FR" dirty="0" err="1"/>
              <a:t>Apr</a:t>
            </a:r>
            <a:r>
              <a:rPr lang="fr-FR" dirty="0"/>
              <a:t> 3. </a:t>
            </a:r>
            <a:r>
              <a:rPr lang="fr-FR" dirty="0" err="1"/>
              <a:t>doi</a:t>
            </a:r>
            <a:r>
              <a:rPr lang="fr-FR" dirty="0"/>
              <a:t>: 10.1126/sciadv.1400180</a:t>
            </a:r>
          </a:p>
        </p:txBody>
      </p:sp>
      <p:sp>
        <p:nvSpPr>
          <p:cNvPr id="9" name="ZoneTexte 8"/>
          <p:cNvSpPr txBox="1"/>
          <p:nvPr/>
        </p:nvSpPr>
        <p:spPr>
          <a:xfrm>
            <a:off x="7953943" y="2951946"/>
            <a:ext cx="1580379" cy="954107"/>
          </a:xfrm>
          <a:prstGeom prst="rect">
            <a:avLst/>
          </a:prstGeom>
          <a:noFill/>
        </p:spPr>
        <p:txBody>
          <a:bodyPr wrap="square" rtlCol="0">
            <a:spAutoFit/>
          </a:bodyPr>
          <a:lstStyle/>
          <a:p>
            <a:pPr algn="ctr"/>
            <a:r>
              <a:rPr lang="fr-FR" sz="2800" b="1" dirty="0"/>
              <a:t>Métaux hôtes</a:t>
            </a:r>
          </a:p>
        </p:txBody>
      </p:sp>
      <p:sp>
        <p:nvSpPr>
          <p:cNvPr id="13" name="ZoneTexte 12"/>
          <p:cNvSpPr txBox="1"/>
          <p:nvPr/>
        </p:nvSpPr>
        <p:spPr>
          <a:xfrm>
            <a:off x="8718338" y="0"/>
            <a:ext cx="3592157" cy="923330"/>
          </a:xfrm>
          <a:prstGeom prst="rect">
            <a:avLst/>
          </a:prstGeom>
          <a:noFill/>
        </p:spPr>
        <p:txBody>
          <a:bodyPr wrap="square" rtlCol="0">
            <a:spAutoFit/>
          </a:bodyPr>
          <a:lstStyle/>
          <a:p>
            <a:r>
              <a:rPr lang="fr-FR" dirty="0">
                <a:solidFill>
                  <a:srgbClr val="FF0000"/>
                </a:solidFill>
              </a:rPr>
              <a:t>Proportion de la production du compagnon qui se fait dans des mines de l’hôte.</a:t>
            </a:r>
          </a:p>
        </p:txBody>
      </p:sp>
      <p:sp>
        <p:nvSpPr>
          <p:cNvPr id="3" name="ZoneTexte 2"/>
          <p:cNvSpPr txBox="1"/>
          <p:nvPr/>
        </p:nvSpPr>
        <p:spPr>
          <a:xfrm>
            <a:off x="187670" y="1112105"/>
            <a:ext cx="4609980" cy="1938992"/>
          </a:xfrm>
          <a:prstGeom prst="rect">
            <a:avLst/>
          </a:prstGeom>
          <a:noFill/>
        </p:spPr>
        <p:txBody>
          <a:bodyPr wrap="none" rtlCol="0">
            <a:spAutoFit/>
          </a:bodyPr>
          <a:lstStyle/>
          <a:p>
            <a:r>
              <a:rPr lang="fr-FR" sz="2400" dirty="0"/>
              <a:t>Ex : le </a:t>
            </a:r>
            <a:r>
              <a:rPr lang="fr-FR" sz="2400" b="1" dirty="0"/>
              <a:t>cobalt</a:t>
            </a:r>
            <a:r>
              <a:rPr lang="fr-FR" sz="2400" dirty="0"/>
              <a:t> est produit </a:t>
            </a:r>
          </a:p>
          <a:p>
            <a:pPr marL="285750" indent="-285750">
              <a:buFontTx/>
              <a:buChar char="-"/>
            </a:pPr>
            <a:r>
              <a:rPr lang="fr-FR" sz="2400" dirty="0"/>
              <a:t>à 50 % dans les mines de </a:t>
            </a:r>
            <a:r>
              <a:rPr lang="fr-FR" sz="2400" b="1" dirty="0">
                <a:solidFill>
                  <a:srgbClr val="7030A0"/>
                </a:solidFill>
              </a:rPr>
              <a:t>Ni</a:t>
            </a:r>
          </a:p>
          <a:p>
            <a:pPr marL="285750" indent="-285750">
              <a:buFontTx/>
              <a:buChar char="-"/>
            </a:pPr>
            <a:r>
              <a:rPr lang="fr-FR" sz="2400" dirty="0"/>
              <a:t>À 35 % dans les mines de </a:t>
            </a:r>
            <a:r>
              <a:rPr lang="fr-FR" sz="2400" b="1" dirty="0">
                <a:solidFill>
                  <a:srgbClr val="00B050"/>
                </a:solidFill>
              </a:rPr>
              <a:t>Cu</a:t>
            </a:r>
          </a:p>
          <a:p>
            <a:pPr marL="285750" indent="-285750">
              <a:buFontTx/>
              <a:buChar char="-"/>
            </a:pPr>
            <a:r>
              <a:rPr lang="fr-FR" sz="2400" dirty="0"/>
              <a:t>À 10 % dans les mines de </a:t>
            </a:r>
            <a:r>
              <a:rPr lang="fr-FR" sz="2400" b="1" dirty="0">
                <a:solidFill>
                  <a:srgbClr val="C00000"/>
                </a:solidFill>
              </a:rPr>
              <a:t>Pt</a:t>
            </a:r>
          </a:p>
          <a:p>
            <a:pPr marL="285750" indent="-285750">
              <a:buFontTx/>
              <a:buChar char="-"/>
            </a:pPr>
            <a:r>
              <a:rPr lang="fr-FR" sz="2400" b="1" dirty="0">
                <a:solidFill>
                  <a:srgbClr val="002060"/>
                </a:solidFill>
              </a:rPr>
              <a:t>En gros à 5 % dans la mine de Co</a:t>
            </a:r>
          </a:p>
        </p:txBody>
      </p:sp>
      <p:sp>
        <p:nvSpPr>
          <p:cNvPr id="12" name="Rectangle à coins arrondis 11"/>
          <p:cNvSpPr/>
          <p:nvPr/>
        </p:nvSpPr>
        <p:spPr>
          <a:xfrm>
            <a:off x="6102077" y="1885411"/>
            <a:ext cx="328612" cy="31260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9300741" y="5370491"/>
            <a:ext cx="328612" cy="31260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10158094" y="4357823"/>
            <a:ext cx="328612" cy="312609"/>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7670" y="3629891"/>
            <a:ext cx="4938512" cy="1200329"/>
          </a:xfrm>
          <a:prstGeom prst="rect">
            <a:avLst/>
          </a:prstGeom>
          <a:noFill/>
        </p:spPr>
        <p:txBody>
          <a:bodyPr wrap="square" rtlCol="0">
            <a:spAutoFit/>
          </a:bodyPr>
          <a:lstStyle/>
          <a:p>
            <a:r>
              <a:rPr lang="fr-FR" sz="2400" dirty="0"/>
              <a:t>Co compagnon de Pt hôte montre que la notion de compagnon / hôte et une notion de valeur économique.</a:t>
            </a:r>
          </a:p>
        </p:txBody>
      </p:sp>
      <p:cxnSp>
        <p:nvCxnSpPr>
          <p:cNvPr id="16" name="Connecteur droit avec flèche 15">
            <a:extLst>
              <a:ext uri="{FF2B5EF4-FFF2-40B4-BE49-F238E27FC236}">
                <a16:creationId xmlns:a16="http://schemas.microsoft.com/office/drawing/2014/main" id="{BFFAADEB-A417-4F92-A3F0-9864929D2074}"/>
              </a:ext>
            </a:extLst>
          </p:cNvPr>
          <p:cNvCxnSpPr/>
          <p:nvPr/>
        </p:nvCxnSpPr>
        <p:spPr>
          <a:xfrm flipH="1">
            <a:off x="8769040" y="428110"/>
            <a:ext cx="1" cy="1944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7D2C3C7F-82F1-4A16-A165-789AE3DC71C3}"/>
              </a:ext>
            </a:extLst>
          </p:cNvPr>
          <p:cNvSpPr txBox="1"/>
          <p:nvPr/>
        </p:nvSpPr>
        <p:spPr>
          <a:xfrm>
            <a:off x="8302019" y="274222"/>
            <a:ext cx="407484" cy="307777"/>
          </a:xfrm>
          <a:prstGeom prst="rect">
            <a:avLst/>
          </a:prstGeom>
          <a:noFill/>
        </p:spPr>
        <p:txBody>
          <a:bodyPr wrap="none" rtlCol="0">
            <a:spAutoFit/>
          </a:bodyPr>
          <a:lstStyle/>
          <a:p>
            <a:r>
              <a:rPr lang="fr-FR" sz="1400" b="1" dirty="0">
                <a:solidFill>
                  <a:srgbClr val="FF0000"/>
                </a:solidFill>
              </a:rPr>
              <a:t>0%</a:t>
            </a:r>
          </a:p>
        </p:txBody>
      </p:sp>
      <p:sp>
        <p:nvSpPr>
          <p:cNvPr id="18" name="ZoneTexte 17">
            <a:extLst>
              <a:ext uri="{FF2B5EF4-FFF2-40B4-BE49-F238E27FC236}">
                <a16:creationId xmlns:a16="http://schemas.microsoft.com/office/drawing/2014/main" id="{568CA5BB-047A-442F-877F-3F809EF71D09}"/>
              </a:ext>
            </a:extLst>
          </p:cNvPr>
          <p:cNvSpPr txBox="1"/>
          <p:nvPr/>
        </p:nvSpPr>
        <p:spPr>
          <a:xfrm>
            <a:off x="8251607" y="791964"/>
            <a:ext cx="498855" cy="307777"/>
          </a:xfrm>
          <a:prstGeom prst="rect">
            <a:avLst/>
          </a:prstGeom>
          <a:noFill/>
        </p:spPr>
        <p:txBody>
          <a:bodyPr wrap="none" rtlCol="0">
            <a:spAutoFit/>
          </a:bodyPr>
          <a:lstStyle/>
          <a:p>
            <a:r>
              <a:rPr lang="fr-FR" sz="1400" b="1" dirty="0">
                <a:solidFill>
                  <a:srgbClr val="FF0000"/>
                </a:solidFill>
              </a:rPr>
              <a:t>25%</a:t>
            </a:r>
          </a:p>
        </p:txBody>
      </p:sp>
      <p:sp>
        <p:nvSpPr>
          <p:cNvPr id="19" name="ZoneTexte 18">
            <a:extLst>
              <a:ext uri="{FF2B5EF4-FFF2-40B4-BE49-F238E27FC236}">
                <a16:creationId xmlns:a16="http://schemas.microsoft.com/office/drawing/2014/main" id="{66E6624F-6C6D-41E1-8DC6-DC5340F7086F}"/>
              </a:ext>
            </a:extLst>
          </p:cNvPr>
          <p:cNvSpPr txBox="1"/>
          <p:nvPr/>
        </p:nvSpPr>
        <p:spPr>
          <a:xfrm>
            <a:off x="8256333" y="1301470"/>
            <a:ext cx="498855" cy="307777"/>
          </a:xfrm>
          <a:prstGeom prst="rect">
            <a:avLst/>
          </a:prstGeom>
          <a:noFill/>
        </p:spPr>
        <p:txBody>
          <a:bodyPr wrap="none" rtlCol="0">
            <a:spAutoFit/>
          </a:bodyPr>
          <a:lstStyle/>
          <a:p>
            <a:r>
              <a:rPr lang="fr-FR" sz="1400" b="1" dirty="0">
                <a:solidFill>
                  <a:srgbClr val="FF0000"/>
                </a:solidFill>
              </a:rPr>
              <a:t>50%</a:t>
            </a:r>
          </a:p>
        </p:txBody>
      </p:sp>
      <p:sp>
        <p:nvSpPr>
          <p:cNvPr id="20" name="ZoneTexte 19">
            <a:extLst>
              <a:ext uri="{FF2B5EF4-FFF2-40B4-BE49-F238E27FC236}">
                <a16:creationId xmlns:a16="http://schemas.microsoft.com/office/drawing/2014/main" id="{0852F218-3C31-49E7-9DE0-0777CA3FC7B7}"/>
              </a:ext>
            </a:extLst>
          </p:cNvPr>
          <p:cNvSpPr txBox="1"/>
          <p:nvPr/>
        </p:nvSpPr>
        <p:spPr>
          <a:xfrm>
            <a:off x="8256333" y="1770809"/>
            <a:ext cx="498855" cy="307777"/>
          </a:xfrm>
          <a:prstGeom prst="rect">
            <a:avLst/>
          </a:prstGeom>
          <a:noFill/>
        </p:spPr>
        <p:txBody>
          <a:bodyPr wrap="none" rtlCol="0">
            <a:spAutoFit/>
          </a:bodyPr>
          <a:lstStyle/>
          <a:p>
            <a:r>
              <a:rPr lang="fr-FR" sz="1400" b="1" dirty="0">
                <a:solidFill>
                  <a:srgbClr val="FF0000"/>
                </a:solidFill>
              </a:rPr>
              <a:t>75%</a:t>
            </a:r>
          </a:p>
        </p:txBody>
      </p:sp>
      <p:sp>
        <p:nvSpPr>
          <p:cNvPr id="21" name="ZoneTexte 20">
            <a:extLst>
              <a:ext uri="{FF2B5EF4-FFF2-40B4-BE49-F238E27FC236}">
                <a16:creationId xmlns:a16="http://schemas.microsoft.com/office/drawing/2014/main" id="{C4477917-231F-405D-9642-38A9E95DA451}"/>
              </a:ext>
            </a:extLst>
          </p:cNvPr>
          <p:cNvSpPr txBox="1"/>
          <p:nvPr/>
        </p:nvSpPr>
        <p:spPr>
          <a:xfrm>
            <a:off x="8214444" y="2156973"/>
            <a:ext cx="590226" cy="307777"/>
          </a:xfrm>
          <a:prstGeom prst="rect">
            <a:avLst/>
          </a:prstGeom>
          <a:noFill/>
        </p:spPr>
        <p:txBody>
          <a:bodyPr wrap="none" rtlCol="0">
            <a:spAutoFit/>
          </a:bodyPr>
          <a:lstStyle/>
          <a:p>
            <a:r>
              <a:rPr lang="fr-FR" sz="1400" b="1" dirty="0">
                <a:solidFill>
                  <a:srgbClr val="FF0000"/>
                </a:solidFill>
              </a:rPr>
              <a:t>100%</a:t>
            </a:r>
          </a:p>
        </p:txBody>
      </p:sp>
      <p:sp>
        <p:nvSpPr>
          <p:cNvPr id="22" name="ZoneTexte 21">
            <a:extLst>
              <a:ext uri="{FF2B5EF4-FFF2-40B4-BE49-F238E27FC236}">
                <a16:creationId xmlns:a16="http://schemas.microsoft.com/office/drawing/2014/main" id="{3ED91AF5-0C08-47A5-A0B8-4A8B5E72116C}"/>
              </a:ext>
            </a:extLst>
          </p:cNvPr>
          <p:cNvSpPr txBox="1"/>
          <p:nvPr/>
        </p:nvSpPr>
        <p:spPr>
          <a:xfrm>
            <a:off x="9057519" y="1512678"/>
            <a:ext cx="1409148" cy="646331"/>
          </a:xfrm>
          <a:prstGeom prst="rect">
            <a:avLst/>
          </a:prstGeom>
          <a:solidFill>
            <a:srgbClr val="FFFFFF">
              <a:alpha val="23137"/>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dirty="0"/>
              <a:t>Métaux compagnons</a:t>
            </a:r>
          </a:p>
        </p:txBody>
      </p:sp>
    </p:spTree>
    <p:extLst>
      <p:ext uri="{BB962C8B-B14F-4D97-AF65-F5344CB8AC3E}">
        <p14:creationId xmlns:p14="http://schemas.microsoft.com/office/powerpoint/2010/main" val="14074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b="16042"/>
          <a:stretch/>
        </p:blipFill>
        <p:spPr>
          <a:xfrm>
            <a:off x="0" y="1512049"/>
            <a:ext cx="11865912" cy="5345951"/>
          </a:xfrm>
          <a:prstGeom prst="rect">
            <a:avLst/>
          </a:prstGeom>
        </p:spPr>
      </p:pic>
      <p:sp>
        <p:nvSpPr>
          <p:cNvPr id="6" name="ZoneTexte 5"/>
          <p:cNvSpPr txBox="1"/>
          <p:nvPr/>
        </p:nvSpPr>
        <p:spPr>
          <a:xfrm>
            <a:off x="476518" y="848657"/>
            <a:ext cx="91345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Étain</a:t>
            </a:r>
          </a:p>
        </p:txBody>
      </p:sp>
      <p:sp>
        <p:nvSpPr>
          <p:cNvPr id="7" name="ZoneTexte 6"/>
          <p:cNvSpPr txBox="1"/>
          <p:nvPr/>
        </p:nvSpPr>
        <p:spPr>
          <a:xfrm>
            <a:off x="5331854" y="848657"/>
            <a:ext cx="1261243" cy="369332"/>
          </a:xfrm>
          <a:prstGeom prst="rect">
            <a:avLst/>
          </a:prstGeom>
          <a:noFill/>
        </p:spPr>
        <p:txBody>
          <a:bodyPr wrap="none" rtlCol="0">
            <a:spAutoFit/>
          </a:bodyPr>
          <a:lstStyle/>
          <a:p>
            <a:r>
              <a:rPr lang="fr-FR" dirty="0"/>
              <a:t>(en tonnes)</a:t>
            </a:r>
          </a:p>
        </p:txBody>
      </p:sp>
      <p:sp>
        <p:nvSpPr>
          <p:cNvPr id="8" name="ZoneTexte 7"/>
          <p:cNvSpPr txBox="1"/>
          <p:nvPr/>
        </p:nvSpPr>
        <p:spPr>
          <a:xfrm>
            <a:off x="10251583" y="1110267"/>
            <a:ext cx="1940417" cy="1477328"/>
          </a:xfrm>
          <a:prstGeom prst="rect">
            <a:avLst/>
          </a:prstGeom>
          <a:noFill/>
        </p:spPr>
        <p:txBody>
          <a:bodyPr wrap="square" rtlCol="0">
            <a:spAutoFit/>
          </a:bodyPr>
          <a:lstStyle/>
          <a:p>
            <a:r>
              <a:rPr lang="fr-FR" u="sng" dirty="0"/>
              <a:t>Source : </a:t>
            </a:r>
            <a:r>
              <a:rPr lang="fr-FR" dirty="0"/>
              <a:t>minerals.usgs.gov</a:t>
            </a:r>
          </a:p>
          <a:p>
            <a:r>
              <a:rPr lang="fr-FR" dirty="0"/>
              <a:t>Site de l’USGS </a:t>
            </a:r>
          </a:p>
          <a:p>
            <a:r>
              <a:rPr lang="fr-FR" dirty="0"/>
              <a:t>(United States </a:t>
            </a:r>
            <a:r>
              <a:rPr lang="fr-FR" dirty="0" err="1"/>
              <a:t>Geological</a:t>
            </a:r>
            <a:r>
              <a:rPr lang="fr-FR" dirty="0"/>
              <a:t> Survey)</a:t>
            </a:r>
          </a:p>
        </p:txBody>
      </p:sp>
      <p:sp>
        <p:nvSpPr>
          <p:cNvPr id="10" name="ZoneTexte 9"/>
          <p:cNvSpPr txBox="1"/>
          <p:nvPr/>
        </p:nvSpPr>
        <p:spPr>
          <a:xfrm>
            <a:off x="10251583" y="4027869"/>
            <a:ext cx="1987275" cy="830997"/>
          </a:xfrm>
          <a:prstGeom prst="rect">
            <a:avLst/>
          </a:prstGeom>
          <a:noFill/>
        </p:spPr>
        <p:txBody>
          <a:bodyPr wrap="none" rtlCol="0">
            <a:spAutoFit/>
          </a:bodyPr>
          <a:lstStyle/>
          <a:p>
            <a:r>
              <a:rPr lang="fr-FR" sz="2400" dirty="0"/>
              <a:t>4 800 000 t</a:t>
            </a:r>
          </a:p>
          <a:p>
            <a:r>
              <a:rPr lang="fr-FR" sz="2400" dirty="0"/>
              <a:t>   294 000 t/an</a:t>
            </a:r>
          </a:p>
        </p:txBody>
      </p:sp>
      <p:cxnSp>
        <p:nvCxnSpPr>
          <p:cNvPr id="12" name="Connecteur droit 11"/>
          <p:cNvCxnSpPr>
            <a:endCxn id="10" idx="3"/>
          </p:cNvCxnSpPr>
          <p:nvPr/>
        </p:nvCxnSpPr>
        <p:spPr>
          <a:xfrm>
            <a:off x="10251583" y="4443367"/>
            <a:ext cx="1987275"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0411498" y="5093290"/>
            <a:ext cx="1667444" cy="523220"/>
          </a:xfrm>
          <a:prstGeom prst="rect">
            <a:avLst/>
          </a:prstGeom>
          <a:noFill/>
        </p:spPr>
        <p:txBody>
          <a:bodyPr wrap="none" rtlCol="0">
            <a:spAutoFit/>
          </a:bodyPr>
          <a:lstStyle/>
          <a:p>
            <a:r>
              <a:rPr lang="fr-FR" sz="2800" dirty="0"/>
              <a:t>= 16,3 ans</a:t>
            </a:r>
          </a:p>
        </p:txBody>
      </p:sp>
      <p:sp>
        <p:nvSpPr>
          <p:cNvPr id="13" name="ZoneTexte 12"/>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326542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 y="1011383"/>
            <a:ext cx="12179489" cy="5846618"/>
          </a:xfrm>
          <a:prstGeom prst="rect">
            <a:avLst/>
          </a:prstGeom>
        </p:spPr>
      </p:pic>
      <p:sp>
        <p:nvSpPr>
          <p:cNvPr id="7" name="ZoneTexte 6"/>
          <p:cNvSpPr txBox="1"/>
          <p:nvPr/>
        </p:nvSpPr>
        <p:spPr>
          <a:xfrm>
            <a:off x="1500771" y="457788"/>
            <a:ext cx="1261243" cy="369332"/>
          </a:xfrm>
          <a:prstGeom prst="rect">
            <a:avLst/>
          </a:prstGeom>
          <a:noFill/>
        </p:spPr>
        <p:txBody>
          <a:bodyPr wrap="none" rtlCol="0">
            <a:spAutoFit/>
          </a:bodyPr>
          <a:lstStyle/>
          <a:p>
            <a:r>
              <a:rPr lang="fr-FR" dirty="0"/>
              <a:t>(en tonnes)</a:t>
            </a:r>
          </a:p>
        </p:txBody>
      </p:sp>
      <p:sp>
        <p:nvSpPr>
          <p:cNvPr id="8" name="ZoneTexte 7"/>
          <p:cNvSpPr txBox="1"/>
          <p:nvPr/>
        </p:nvSpPr>
        <p:spPr>
          <a:xfrm>
            <a:off x="10158474" y="1704384"/>
            <a:ext cx="1940417" cy="1477328"/>
          </a:xfrm>
          <a:prstGeom prst="rect">
            <a:avLst/>
          </a:prstGeom>
          <a:noFill/>
        </p:spPr>
        <p:txBody>
          <a:bodyPr wrap="square" rtlCol="0">
            <a:spAutoFit/>
          </a:bodyPr>
          <a:lstStyle/>
          <a:p>
            <a:r>
              <a:rPr lang="fr-FR" u="sng" dirty="0"/>
              <a:t>Source : </a:t>
            </a:r>
            <a:r>
              <a:rPr lang="fr-FR" dirty="0"/>
              <a:t>minerals.usgs.gov</a:t>
            </a:r>
          </a:p>
          <a:p>
            <a:r>
              <a:rPr lang="fr-FR" dirty="0"/>
              <a:t>Site de l’USGS </a:t>
            </a:r>
          </a:p>
          <a:p>
            <a:r>
              <a:rPr lang="fr-FR" dirty="0"/>
              <a:t>(United States </a:t>
            </a:r>
            <a:r>
              <a:rPr lang="fr-FR" dirty="0" err="1"/>
              <a:t>Geological</a:t>
            </a:r>
            <a:r>
              <a:rPr lang="fr-FR" dirty="0"/>
              <a:t> Survey)</a:t>
            </a:r>
          </a:p>
        </p:txBody>
      </p:sp>
      <p:sp>
        <p:nvSpPr>
          <p:cNvPr id="10" name="ZoneTexte 9"/>
          <p:cNvSpPr txBox="1"/>
          <p:nvPr/>
        </p:nvSpPr>
        <p:spPr>
          <a:xfrm>
            <a:off x="10134217" y="3831396"/>
            <a:ext cx="1918346" cy="830997"/>
          </a:xfrm>
          <a:prstGeom prst="rect">
            <a:avLst/>
          </a:prstGeom>
          <a:noFill/>
        </p:spPr>
        <p:txBody>
          <a:bodyPr wrap="none" rtlCol="0">
            <a:spAutoFit/>
          </a:bodyPr>
          <a:lstStyle/>
          <a:p>
            <a:r>
              <a:rPr lang="fr-FR" sz="2400" dirty="0"/>
              <a:t>4 900 000 t</a:t>
            </a:r>
          </a:p>
          <a:p>
            <a:r>
              <a:rPr lang="fr-FR" sz="2400" dirty="0"/>
              <a:t>  300 000 t/an</a:t>
            </a:r>
          </a:p>
        </p:txBody>
      </p:sp>
      <p:cxnSp>
        <p:nvCxnSpPr>
          <p:cNvPr id="12" name="Connecteur droit 11"/>
          <p:cNvCxnSpPr>
            <a:endCxn id="10" idx="3"/>
          </p:cNvCxnSpPr>
          <p:nvPr/>
        </p:nvCxnSpPr>
        <p:spPr>
          <a:xfrm>
            <a:off x="10134217" y="4246894"/>
            <a:ext cx="1918346"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0259668" y="4720175"/>
            <a:ext cx="1667444" cy="523220"/>
          </a:xfrm>
          <a:prstGeom prst="rect">
            <a:avLst/>
          </a:prstGeom>
          <a:noFill/>
        </p:spPr>
        <p:txBody>
          <a:bodyPr wrap="none" rtlCol="0">
            <a:spAutoFit/>
          </a:bodyPr>
          <a:lstStyle/>
          <a:p>
            <a:r>
              <a:rPr lang="fr-FR" sz="2800" dirty="0"/>
              <a:t>= 16,3 ans</a:t>
            </a:r>
          </a:p>
        </p:txBody>
      </p:sp>
      <p:sp>
        <p:nvSpPr>
          <p:cNvPr id="13" name="ZoneTexte 12"/>
          <p:cNvSpPr txBox="1"/>
          <p:nvPr/>
        </p:nvSpPr>
        <p:spPr>
          <a:xfrm>
            <a:off x="476518" y="363740"/>
            <a:ext cx="91345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Étain</a:t>
            </a:r>
          </a:p>
        </p:txBody>
      </p:sp>
      <p:sp>
        <p:nvSpPr>
          <p:cNvPr id="14" name="ZoneTexte 13"/>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30160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158792505"/>
              </p:ext>
            </p:extLst>
          </p:nvPr>
        </p:nvGraphicFramePr>
        <p:xfrm>
          <a:off x="318655" y="476091"/>
          <a:ext cx="11873345" cy="6381909"/>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
        <p:nvSpPr>
          <p:cNvPr id="9" name="ZoneTexte 8"/>
          <p:cNvSpPr txBox="1"/>
          <p:nvPr/>
        </p:nvSpPr>
        <p:spPr>
          <a:xfrm>
            <a:off x="6470073" y="1911927"/>
            <a:ext cx="5425140" cy="954107"/>
          </a:xfrm>
          <a:prstGeom prst="rect">
            <a:avLst/>
          </a:prstGeom>
          <a:noFill/>
        </p:spPr>
        <p:txBody>
          <a:bodyPr wrap="none" rtlCol="0">
            <a:spAutoFit/>
          </a:bodyPr>
          <a:lstStyle/>
          <a:p>
            <a:r>
              <a:rPr lang="fr-FR" sz="2800" dirty="0"/>
              <a:t>On perd 1,14 an de R/P par an.</a:t>
            </a:r>
          </a:p>
          <a:p>
            <a:r>
              <a:rPr lang="fr-FR" sz="2800" dirty="0"/>
              <a:t>Et pourtant personne n’est inquiet…</a:t>
            </a:r>
          </a:p>
        </p:txBody>
      </p:sp>
    </p:spTree>
    <p:extLst>
      <p:ext uri="{BB962C8B-B14F-4D97-AF65-F5344CB8AC3E}">
        <p14:creationId xmlns:p14="http://schemas.microsoft.com/office/powerpoint/2010/main" val="1130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pic>
        <p:nvPicPr>
          <p:cNvPr id="3" name="Espace réservé du contenu 2"/>
          <p:cNvPicPr>
            <a:picLocks noGrp="1" noChangeAspect="1"/>
          </p:cNvPicPr>
          <p:nvPr>
            <p:ph idx="1"/>
          </p:nvPr>
        </p:nvPicPr>
        <p:blipFill>
          <a:blip r:embed="rId2"/>
          <a:stretch>
            <a:fillRect/>
          </a:stretch>
        </p:blipFill>
        <p:spPr>
          <a:xfrm>
            <a:off x="0" y="523220"/>
            <a:ext cx="7297154" cy="6306746"/>
          </a:xfrm>
          <a:prstGeom prst="rect">
            <a:avLst/>
          </a:prstGeom>
        </p:spPr>
      </p:pic>
      <p:sp>
        <p:nvSpPr>
          <p:cNvPr id="6" name="Flèche droite 5"/>
          <p:cNvSpPr/>
          <p:nvPr/>
        </p:nvSpPr>
        <p:spPr>
          <a:xfrm>
            <a:off x="5186229" y="1510145"/>
            <a:ext cx="748145" cy="2632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10" name="Flèche droite 9"/>
          <p:cNvSpPr/>
          <p:nvPr/>
        </p:nvSpPr>
        <p:spPr>
          <a:xfrm>
            <a:off x="5186229" y="4627417"/>
            <a:ext cx="748145" cy="2632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11" name="Flèche droite 10"/>
          <p:cNvSpPr/>
          <p:nvPr/>
        </p:nvSpPr>
        <p:spPr>
          <a:xfrm>
            <a:off x="5186228" y="6206835"/>
            <a:ext cx="748145" cy="2632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12" name="Flèche droite 11"/>
          <p:cNvSpPr/>
          <p:nvPr/>
        </p:nvSpPr>
        <p:spPr>
          <a:xfrm>
            <a:off x="5186228" y="1843077"/>
            <a:ext cx="748145" cy="263236"/>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13" name="Flèche droite 12"/>
          <p:cNvSpPr/>
          <p:nvPr/>
        </p:nvSpPr>
        <p:spPr>
          <a:xfrm>
            <a:off x="5186228" y="3384443"/>
            <a:ext cx="748145" cy="263236"/>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14" name="Flèche droite 13"/>
          <p:cNvSpPr/>
          <p:nvPr/>
        </p:nvSpPr>
        <p:spPr>
          <a:xfrm>
            <a:off x="5186227" y="2147975"/>
            <a:ext cx="748145" cy="26323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5" name="Flèche droite 14"/>
          <p:cNvSpPr/>
          <p:nvPr/>
        </p:nvSpPr>
        <p:spPr>
          <a:xfrm>
            <a:off x="5186226" y="2758095"/>
            <a:ext cx="748145" cy="26323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6" name="Flèche droite 15"/>
          <p:cNvSpPr/>
          <p:nvPr/>
        </p:nvSpPr>
        <p:spPr>
          <a:xfrm>
            <a:off x="5186225" y="4004286"/>
            <a:ext cx="748145" cy="26323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7" name="Flèche droite 16"/>
          <p:cNvSpPr/>
          <p:nvPr/>
        </p:nvSpPr>
        <p:spPr>
          <a:xfrm>
            <a:off x="5186224" y="4960349"/>
            <a:ext cx="748145" cy="26323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8" name="Flèche droite 17"/>
          <p:cNvSpPr/>
          <p:nvPr/>
        </p:nvSpPr>
        <p:spPr>
          <a:xfrm rot="2060488">
            <a:off x="5167080" y="5856260"/>
            <a:ext cx="864000" cy="26323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19" name="Flèche droite 18"/>
          <p:cNvSpPr/>
          <p:nvPr/>
        </p:nvSpPr>
        <p:spPr>
          <a:xfrm>
            <a:off x="5186224" y="2438462"/>
            <a:ext cx="748145" cy="263236"/>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sp>
        <p:nvSpPr>
          <p:cNvPr id="20" name="Flèche droite 19"/>
          <p:cNvSpPr/>
          <p:nvPr/>
        </p:nvSpPr>
        <p:spPr>
          <a:xfrm>
            <a:off x="5186223" y="3091186"/>
            <a:ext cx="748145" cy="263236"/>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sp>
        <p:nvSpPr>
          <p:cNvPr id="21" name="Flèche droite 20"/>
          <p:cNvSpPr/>
          <p:nvPr/>
        </p:nvSpPr>
        <p:spPr>
          <a:xfrm>
            <a:off x="5186223" y="5900412"/>
            <a:ext cx="748145" cy="263236"/>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p>
        </p:txBody>
      </p:sp>
      <p:sp>
        <p:nvSpPr>
          <p:cNvPr id="22" name="Rectangle 21"/>
          <p:cNvSpPr/>
          <p:nvPr/>
        </p:nvSpPr>
        <p:spPr>
          <a:xfrm>
            <a:off x="8589903" y="261610"/>
            <a:ext cx="2895515" cy="830997"/>
          </a:xfrm>
          <a:prstGeom prst="rect">
            <a:avLst/>
          </a:prstGeom>
        </p:spPr>
        <p:txBody>
          <a:bodyPr wrap="square">
            <a:spAutoFit/>
          </a:bodyPr>
          <a:lstStyle/>
          <a:p>
            <a:r>
              <a:rPr lang="fr-FR" sz="2400" b="1" u="sng" dirty="0"/>
              <a:t>Comment la réserve augmente-t-elle ?</a:t>
            </a:r>
          </a:p>
        </p:txBody>
      </p:sp>
      <p:sp>
        <p:nvSpPr>
          <p:cNvPr id="23" name="Rectangle 22"/>
          <p:cNvSpPr/>
          <p:nvPr/>
        </p:nvSpPr>
        <p:spPr>
          <a:xfrm>
            <a:off x="7777022" y="1278866"/>
            <a:ext cx="4054759" cy="1200329"/>
          </a:xfrm>
          <a:prstGeom prst="rect">
            <a:avLst/>
          </a:prstGeom>
        </p:spPr>
        <p:txBody>
          <a:bodyPr wrap="square">
            <a:spAutoFit/>
          </a:bodyPr>
          <a:lstStyle/>
          <a:p>
            <a:pPr lvl="1"/>
            <a:r>
              <a:rPr lang="fr-FR" sz="2400" dirty="0">
                <a:solidFill>
                  <a:srgbClr val="0070C0"/>
                </a:solidFill>
              </a:rPr>
              <a:t>Évaluations de réserve pas encore établies (Birmanie, Congo K., Vietnam)</a:t>
            </a:r>
          </a:p>
        </p:txBody>
      </p:sp>
      <p:sp>
        <p:nvSpPr>
          <p:cNvPr id="24" name="Rectangle 23"/>
          <p:cNvSpPr/>
          <p:nvPr/>
        </p:nvSpPr>
        <p:spPr>
          <a:xfrm>
            <a:off x="7777022" y="2665454"/>
            <a:ext cx="4054759" cy="1200329"/>
          </a:xfrm>
          <a:prstGeom prst="rect">
            <a:avLst/>
          </a:prstGeom>
        </p:spPr>
        <p:txBody>
          <a:bodyPr wrap="square">
            <a:spAutoFit/>
          </a:bodyPr>
          <a:lstStyle/>
          <a:p>
            <a:pPr lvl="1"/>
            <a:r>
              <a:rPr lang="fr-FR" sz="2400" dirty="0" err="1">
                <a:solidFill>
                  <a:schemeClr val="accent6">
                    <a:lumMod val="75000"/>
                  </a:schemeClr>
                </a:solidFill>
              </a:rPr>
              <a:t>Ré-évaluations</a:t>
            </a:r>
            <a:r>
              <a:rPr lang="fr-FR" sz="2400" dirty="0">
                <a:solidFill>
                  <a:schemeClr val="accent6">
                    <a:lumMod val="75000"/>
                  </a:schemeClr>
                </a:solidFill>
              </a:rPr>
              <a:t> positives de réserves (ex : Australie de 370 Mt à 560 Mt)</a:t>
            </a:r>
          </a:p>
        </p:txBody>
      </p:sp>
      <p:sp>
        <p:nvSpPr>
          <p:cNvPr id="25" name="Rectangle 24"/>
          <p:cNvSpPr/>
          <p:nvPr/>
        </p:nvSpPr>
        <p:spPr>
          <a:xfrm>
            <a:off x="7297154" y="4135904"/>
            <a:ext cx="4793673" cy="2308324"/>
          </a:xfrm>
          <a:prstGeom prst="rect">
            <a:avLst/>
          </a:prstGeom>
        </p:spPr>
        <p:txBody>
          <a:bodyPr wrap="square">
            <a:spAutoFit/>
          </a:bodyPr>
          <a:lstStyle/>
          <a:p>
            <a:pPr marL="1371600" lvl="2" indent="-457200">
              <a:buAutoNum type="arabicParenR"/>
            </a:pPr>
            <a:r>
              <a:rPr lang="fr-FR" sz="2400" dirty="0"/>
              <a:t>Meilleure évaluation, évaluation plus complète</a:t>
            </a:r>
          </a:p>
          <a:p>
            <a:pPr marL="1371600" lvl="2" indent="-457200">
              <a:buAutoNum type="arabicParenR"/>
            </a:pPr>
            <a:r>
              <a:rPr lang="fr-FR" sz="2400" dirty="0"/>
              <a:t>Rentabilité nouvelle de ressources</a:t>
            </a:r>
          </a:p>
          <a:p>
            <a:pPr marL="1371600" lvl="2" indent="-457200">
              <a:buAutoNum type="arabicParenR"/>
            </a:pPr>
            <a:r>
              <a:rPr lang="fr-FR" sz="2400" dirty="0"/>
              <a:t>Amélioration des technologies extractives</a:t>
            </a:r>
          </a:p>
        </p:txBody>
      </p:sp>
    </p:spTree>
    <p:extLst>
      <p:ext uri="{BB962C8B-B14F-4D97-AF65-F5344CB8AC3E}">
        <p14:creationId xmlns:p14="http://schemas.microsoft.com/office/powerpoint/2010/main" val="1525165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a:t>
            </a:r>
          </a:p>
        </p:txBody>
      </p:sp>
      <p:sp>
        <p:nvSpPr>
          <p:cNvPr id="3" name="Espace réservé du contenu 2"/>
          <p:cNvSpPr>
            <a:spLocks noGrp="1"/>
          </p:cNvSpPr>
          <p:nvPr>
            <p:ph idx="1"/>
          </p:nvPr>
        </p:nvSpPr>
        <p:spPr/>
        <p:txBody>
          <a:bodyPr>
            <a:normAutofit lnSpcReduction="10000"/>
          </a:bodyPr>
          <a:lstStyle/>
          <a:p>
            <a:pPr marL="971550" lvl="1" indent="-514350">
              <a:buFont typeface="+mj-lt"/>
              <a:buAutoNum type="romanUcPeriod"/>
            </a:pPr>
            <a:r>
              <a:rPr lang="fr-FR" sz="3600" dirty="0"/>
              <a:t>Cris d’alarme et criticité</a:t>
            </a:r>
          </a:p>
          <a:p>
            <a:pPr marL="971550" lvl="1" indent="-514350">
              <a:buFont typeface="+mj-lt"/>
              <a:buAutoNum type="romanUcPeriod"/>
            </a:pPr>
            <a:r>
              <a:rPr lang="fr-FR" sz="3600" dirty="0"/>
              <a:t>La croûte terrestre, les mines, les minerais</a:t>
            </a:r>
          </a:p>
          <a:p>
            <a:pPr marL="971550" lvl="1" indent="-514350">
              <a:buFont typeface="+mj-lt"/>
              <a:buAutoNum type="romanUcPeriod"/>
            </a:pPr>
            <a:r>
              <a:rPr lang="fr-FR" sz="3600" dirty="0"/>
              <a:t>Ressources vs. Réserves</a:t>
            </a:r>
          </a:p>
          <a:p>
            <a:pPr marL="1428750" lvl="2" indent="-514350">
              <a:buFont typeface="+mj-lt"/>
              <a:buAutoNum type="romanUcPeriod"/>
            </a:pPr>
            <a:r>
              <a:rPr lang="fr-FR" sz="3200" dirty="0"/>
              <a:t>Matières premières non-énergétiques</a:t>
            </a:r>
          </a:p>
          <a:p>
            <a:pPr marL="1428750" lvl="2" indent="-514350">
              <a:buFont typeface="+mj-lt"/>
              <a:buAutoNum type="romanUcPeriod"/>
            </a:pPr>
            <a:r>
              <a:rPr lang="fr-FR" sz="3200" dirty="0"/>
              <a:t>Matières premières énergétiques</a:t>
            </a:r>
          </a:p>
          <a:p>
            <a:pPr marL="971550" lvl="1" indent="-514350">
              <a:buFont typeface="+mj-lt"/>
              <a:buAutoNum type="romanUcPeriod"/>
            </a:pPr>
            <a:r>
              <a:rPr lang="fr-FR" sz="3600" dirty="0"/>
              <a:t>La limite floue de l’énergie</a:t>
            </a:r>
          </a:p>
          <a:p>
            <a:pPr marL="971550" lvl="1" indent="-514350">
              <a:buFont typeface="+mj-lt"/>
              <a:buAutoNum type="romanUcPeriod"/>
            </a:pPr>
            <a:r>
              <a:rPr lang="fr-FR" sz="3600" dirty="0"/>
              <a:t>Et l’humain, la planète, le climat ?</a:t>
            </a:r>
          </a:p>
          <a:p>
            <a:pPr marL="971550" lvl="1" indent="-514350">
              <a:buFont typeface="+mj-lt"/>
              <a:buAutoNum type="romanUcPeriod"/>
            </a:pPr>
            <a:r>
              <a:rPr lang="fr-FR" sz="3600" dirty="0"/>
              <a:t>La différence entre recyclage et magie</a:t>
            </a:r>
          </a:p>
          <a:p>
            <a:pPr marL="971550" lvl="1" indent="-514350">
              <a:buFont typeface="+mj-lt"/>
              <a:buAutoNum type="romanUcPeriod"/>
            </a:pPr>
            <a:endParaRPr lang="fr-FR" sz="3600" dirty="0"/>
          </a:p>
        </p:txBody>
      </p:sp>
    </p:spTree>
    <p:extLst>
      <p:ext uri="{BB962C8B-B14F-4D97-AF65-F5344CB8AC3E}">
        <p14:creationId xmlns:p14="http://schemas.microsoft.com/office/powerpoint/2010/main" val="4239246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2843357"/>
          </a:xfrm>
        </p:spPr>
        <p:txBody>
          <a:bodyPr/>
          <a:lstStyle/>
          <a:p>
            <a:r>
              <a:rPr lang="fr-FR" dirty="0"/>
              <a:t>Pour l’étain, toujours d’après l’USGS en 2022 :</a:t>
            </a:r>
          </a:p>
          <a:p>
            <a:pPr marL="0" indent="0">
              <a:buNone/>
            </a:pPr>
            <a:endParaRPr lang="fr-FR" dirty="0"/>
          </a:p>
          <a:p>
            <a:pPr marL="0" indent="0">
              <a:buNone/>
            </a:pPr>
            <a:r>
              <a:rPr lang="fr-FR" dirty="0"/>
              <a:t>« </a:t>
            </a:r>
            <a:r>
              <a:rPr lang="fr-FR" u="sng" dirty="0"/>
              <a:t>World </a:t>
            </a:r>
            <a:r>
              <a:rPr lang="fr-FR" u="sng" dirty="0" err="1"/>
              <a:t>Resources</a:t>
            </a:r>
            <a:r>
              <a:rPr lang="fr-FR" u="sng" dirty="0"/>
              <a:t>:</a:t>
            </a:r>
            <a:r>
              <a:rPr lang="fr-FR" dirty="0"/>
              <a:t> […] World </a:t>
            </a:r>
            <a:r>
              <a:rPr lang="fr-FR" dirty="0" err="1"/>
              <a:t>resources</a:t>
            </a:r>
            <a:r>
              <a:rPr lang="fr-FR" dirty="0"/>
              <a:t>, </a:t>
            </a:r>
            <a:r>
              <a:rPr lang="fr-FR" dirty="0" err="1"/>
              <a:t>principally</a:t>
            </a:r>
            <a:r>
              <a:rPr lang="fr-FR" dirty="0"/>
              <a:t> in western </a:t>
            </a:r>
            <a:r>
              <a:rPr lang="fr-FR" dirty="0" err="1"/>
              <a:t>Africa</a:t>
            </a:r>
            <a:r>
              <a:rPr lang="fr-FR" dirty="0"/>
              <a:t>, </a:t>
            </a:r>
            <a:r>
              <a:rPr lang="fr-FR" dirty="0" err="1"/>
              <a:t>southeastern</a:t>
            </a:r>
            <a:r>
              <a:rPr lang="fr-FR" dirty="0"/>
              <a:t> Asia, </a:t>
            </a:r>
            <a:r>
              <a:rPr lang="fr-FR" dirty="0" err="1"/>
              <a:t>Australia</a:t>
            </a:r>
            <a:r>
              <a:rPr lang="fr-FR" dirty="0"/>
              <a:t>, Bolivia, </a:t>
            </a:r>
            <a:r>
              <a:rPr lang="fr-FR" dirty="0" err="1"/>
              <a:t>Brazil</a:t>
            </a:r>
            <a:r>
              <a:rPr lang="fr-FR" dirty="0"/>
              <a:t>, </a:t>
            </a:r>
            <a:r>
              <a:rPr lang="fr-FR" dirty="0" err="1"/>
              <a:t>Indonesia</a:t>
            </a:r>
            <a:r>
              <a:rPr lang="fr-FR" dirty="0"/>
              <a:t>, and </a:t>
            </a:r>
            <a:r>
              <a:rPr lang="fr-FR" dirty="0" err="1"/>
              <a:t>Russia</a:t>
            </a:r>
            <a:r>
              <a:rPr lang="fr-FR" dirty="0"/>
              <a:t>, are extensive and, if </a:t>
            </a:r>
            <a:r>
              <a:rPr lang="fr-FR" dirty="0" err="1"/>
              <a:t>developed</a:t>
            </a:r>
            <a:r>
              <a:rPr lang="fr-FR" dirty="0"/>
              <a:t>, </a:t>
            </a:r>
            <a:r>
              <a:rPr lang="fr-FR" dirty="0" err="1"/>
              <a:t>could</a:t>
            </a:r>
            <a:r>
              <a:rPr lang="fr-FR" dirty="0"/>
              <a:t> </a:t>
            </a:r>
            <a:r>
              <a:rPr lang="fr-FR" dirty="0" err="1"/>
              <a:t>sustain</a:t>
            </a:r>
            <a:r>
              <a:rPr lang="fr-FR" dirty="0"/>
              <a:t> </a:t>
            </a:r>
            <a:r>
              <a:rPr lang="fr-FR" dirty="0" err="1"/>
              <a:t>recent</a:t>
            </a:r>
            <a:r>
              <a:rPr lang="fr-FR" dirty="0"/>
              <a:t> </a:t>
            </a:r>
            <a:r>
              <a:rPr lang="fr-FR" dirty="0" err="1"/>
              <a:t>annual</a:t>
            </a:r>
            <a:r>
              <a:rPr lang="fr-FR" dirty="0"/>
              <a:t> production rates </a:t>
            </a:r>
            <a:r>
              <a:rPr lang="fr-FR" dirty="0" err="1"/>
              <a:t>well</a:t>
            </a:r>
            <a:r>
              <a:rPr lang="fr-FR" dirty="0"/>
              <a:t> </a:t>
            </a:r>
            <a:r>
              <a:rPr lang="fr-FR" dirty="0" err="1"/>
              <a:t>into</a:t>
            </a:r>
            <a:r>
              <a:rPr lang="fr-FR" dirty="0"/>
              <a:t> the future. »</a:t>
            </a:r>
          </a:p>
        </p:txBody>
      </p:sp>
      <p:sp>
        <p:nvSpPr>
          <p:cNvPr id="6" name="ZoneTexte 5"/>
          <p:cNvSpPr txBox="1"/>
          <p:nvPr/>
        </p:nvSpPr>
        <p:spPr>
          <a:xfrm>
            <a:off x="3927069" y="0"/>
            <a:ext cx="4443524" cy="523220"/>
          </a:xfrm>
          <a:prstGeom prst="rect">
            <a:avLst/>
          </a:prstGeom>
          <a:noFill/>
        </p:spPr>
        <p:txBody>
          <a:bodyPr wrap="none" rtlCol="0">
            <a:spAutoFit/>
          </a:body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520208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082" y="145709"/>
            <a:ext cx="4164106" cy="1325563"/>
          </a:xfrm>
        </p:spPr>
        <p:txBody>
          <a:bodyPr/>
          <a:lstStyle/>
          <a:p>
            <a:r>
              <a:rPr lang="fr-FR" dirty="0"/>
              <a:t>Retour sur le zinc</a:t>
            </a:r>
          </a:p>
        </p:txBody>
      </p:sp>
      <p:graphicFrame>
        <p:nvGraphicFramePr>
          <p:cNvPr id="4" name="Espace réservé du contenu 3"/>
          <p:cNvGraphicFramePr>
            <a:graphicFrameLocks noGrp="1"/>
          </p:cNvGraphicFramePr>
          <p:nvPr>
            <p:ph idx="1"/>
            <p:extLst/>
          </p:nvPr>
        </p:nvGraphicFramePr>
        <p:xfrm>
          <a:off x="4558937" y="0"/>
          <a:ext cx="7633063"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1773989" y="2453639"/>
            <a:ext cx="418011" cy="2442755"/>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691871" y="2808514"/>
            <a:ext cx="418011" cy="1733006"/>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 y="1797784"/>
            <a:ext cx="4691871" cy="3647152"/>
          </a:xfrm>
          <a:prstGeom prst="rect">
            <a:avLst/>
          </a:prstGeom>
          <a:noFill/>
        </p:spPr>
        <p:txBody>
          <a:bodyPr wrap="square" rtlCol="0">
            <a:spAutoFit/>
          </a:bodyPr>
          <a:lstStyle/>
          <a:p>
            <a:pPr marL="342900" indent="-342900">
              <a:spcAft>
                <a:spcPts val="600"/>
              </a:spcAft>
              <a:buAutoNum type="arabicParenR"/>
            </a:pPr>
            <a:r>
              <a:rPr lang="fr-FR" sz="2400" dirty="0"/>
              <a:t>La richesse du minerai diminue.</a:t>
            </a:r>
          </a:p>
          <a:p>
            <a:pPr marL="342900" indent="-342900">
              <a:spcAft>
                <a:spcPts val="600"/>
              </a:spcAft>
              <a:buAutoNum type="arabicParenR"/>
            </a:pPr>
            <a:r>
              <a:rPr lang="fr-FR" sz="2400" dirty="0"/>
              <a:t>Le prix augmente.</a:t>
            </a:r>
          </a:p>
          <a:p>
            <a:pPr marL="342900" indent="-342900">
              <a:spcAft>
                <a:spcPts val="600"/>
              </a:spcAft>
              <a:buAutoNum type="arabicParenR"/>
            </a:pPr>
            <a:r>
              <a:rPr lang="fr-FR" sz="2400" dirty="0"/>
              <a:t>De nouvelles réserves (plus chères) sont mises en exploitation </a:t>
            </a:r>
            <a:r>
              <a:rPr lang="fr-FR" sz="2400" dirty="0">
                <a:sym typeface="Wingdings" panose="05000000000000000000" pitchFamily="2" charset="2"/>
              </a:rPr>
              <a:t> temps de mise en exploitation !</a:t>
            </a:r>
            <a:endParaRPr lang="fr-FR" sz="2400" dirty="0"/>
          </a:p>
          <a:p>
            <a:pPr marL="342900" indent="-342900">
              <a:spcAft>
                <a:spcPts val="600"/>
              </a:spcAft>
              <a:buAutoNum type="arabicParenR"/>
            </a:pPr>
            <a:r>
              <a:rPr lang="fr-FR" sz="2400" dirty="0"/>
              <a:t>Le prix diminue, mais pas de retour au prix initial, les coûts d’exploitation sont plus élevés.</a:t>
            </a:r>
          </a:p>
        </p:txBody>
      </p:sp>
    </p:spTree>
    <p:extLst>
      <p:ext uri="{BB962C8B-B14F-4D97-AF65-F5344CB8AC3E}">
        <p14:creationId xmlns:p14="http://schemas.microsoft.com/office/powerpoint/2010/main" val="431155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637374"/>
            <a:ext cx="9723924" cy="6123644"/>
          </a:xfrm>
          <a:prstGeom prst="rect">
            <a:avLst/>
          </a:prstGeom>
        </p:spPr>
      </p:pic>
      <p:sp>
        <p:nvSpPr>
          <p:cNvPr id="5" name="ZoneTexte 4"/>
          <p:cNvSpPr txBox="1"/>
          <p:nvPr/>
        </p:nvSpPr>
        <p:spPr>
          <a:xfrm flipH="1">
            <a:off x="9588648" y="37209"/>
            <a:ext cx="2603352" cy="1200329"/>
          </a:xfrm>
          <a:prstGeom prst="rect">
            <a:avLst/>
          </a:prstGeom>
          <a:noFill/>
        </p:spPr>
        <p:txBody>
          <a:bodyPr wrap="square" rtlCol="0">
            <a:spAutoFit/>
          </a:bodyPr>
          <a:lstStyle/>
          <a:p>
            <a:r>
              <a:rPr lang="fr-FR" dirty="0"/>
              <a:t>Source : Philippe </a:t>
            </a:r>
            <a:r>
              <a:rPr lang="fr-FR" dirty="0" err="1"/>
              <a:t>Bihouix</a:t>
            </a:r>
            <a:r>
              <a:rPr lang="fr-FR" dirty="0"/>
              <a:t>,</a:t>
            </a:r>
          </a:p>
          <a:p>
            <a:r>
              <a:rPr lang="fr-FR" dirty="0"/>
              <a:t>Face à la raréfaction des métaux : croissance verte ou </a:t>
            </a:r>
            <a:r>
              <a:rPr lang="fr-FR" dirty="0" err="1"/>
              <a:t>low-tech</a:t>
            </a:r>
            <a:r>
              <a:rPr lang="fr-FR" dirty="0"/>
              <a:t> ?</a:t>
            </a:r>
          </a:p>
        </p:txBody>
      </p:sp>
      <p:sp>
        <p:nvSpPr>
          <p:cNvPr id="6" name="Titre 3"/>
          <p:cNvSpPr txBox="1">
            <a:spLocks/>
          </p:cNvSpPr>
          <p:nvPr/>
        </p:nvSpPr>
        <p:spPr>
          <a:xfrm>
            <a:off x="3706091" y="157243"/>
            <a:ext cx="4301836"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1970629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4AF8E4E-0928-44F9-9D56-0E28BCB4CB6E}"/>
              </a:ext>
            </a:extLst>
          </p:cNvPr>
          <p:cNvPicPr>
            <a:picLocks noChangeAspect="1"/>
          </p:cNvPicPr>
          <p:nvPr/>
        </p:nvPicPr>
        <p:blipFill>
          <a:blip r:embed="rId2">
            <a:clrChange>
              <a:clrFrom>
                <a:srgbClr val="EFEFEF"/>
              </a:clrFrom>
              <a:clrTo>
                <a:srgbClr val="EFEFEF">
                  <a:alpha val="0"/>
                </a:srgbClr>
              </a:clrTo>
            </a:clrChange>
          </a:blip>
          <a:stretch>
            <a:fillRect/>
          </a:stretch>
        </p:blipFill>
        <p:spPr>
          <a:xfrm>
            <a:off x="152999" y="484812"/>
            <a:ext cx="9456201" cy="6185521"/>
          </a:xfrm>
          <a:prstGeom prst="rect">
            <a:avLst/>
          </a:prstGeom>
        </p:spPr>
      </p:pic>
      <p:sp>
        <p:nvSpPr>
          <p:cNvPr id="5" name="ZoneTexte 4">
            <a:extLst>
              <a:ext uri="{FF2B5EF4-FFF2-40B4-BE49-F238E27FC236}">
                <a16:creationId xmlns:a16="http://schemas.microsoft.com/office/drawing/2014/main" id="{A5119201-568C-4870-B69A-CC3EFDF3B887}"/>
              </a:ext>
            </a:extLst>
          </p:cNvPr>
          <p:cNvSpPr txBox="1"/>
          <p:nvPr/>
        </p:nvSpPr>
        <p:spPr>
          <a:xfrm>
            <a:off x="2582800" y="6373188"/>
            <a:ext cx="8634543" cy="369332"/>
          </a:xfrm>
          <a:prstGeom prst="rect">
            <a:avLst/>
          </a:prstGeom>
          <a:noFill/>
        </p:spPr>
        <p:txBody>
          <a:bodyPr wrap="none" rtlCol="0">
            <a:spAutoFit/>
          </a:bodyPr>
          <a:lstStyle/>
          <a:p>
            <a:r>
              <a:rPr lang="fr-FR" dirty="0"/>
              <a:t>https://jancovici.com/transition-energetique/petrole/quest-ce-quune-reserve-de-petrole/</a:t>
            </a:r>
          </a:p>
        </p:txBody>
      </p:sp>
      <p:sp>
        <p:nvSpPr>
          <p:cNvPr id="10" name="ZoneTexte 9">
            <a:extLst>
              <a:ext uri="{FF2B5EF4-FFF2-40B4-BE49-F238E27FC236}">
                <a16:creationId xmlns:a16="http://schemas.microsoft.com/office/drawing/2014/main" id="{93891A09-2B99-4C14-9453-32FB95512F77}"/>
              </a:ext>
            </a:extLst>
          </p:cNvPr>
          <p:cNvSpPr txBox="1"/>
          <p:nvPr/>
        </p:nvSpPr>
        <p:spPr>
          <a:xfrm>
            <a:off x="7186002" y="964943"/>
            <a:ext cx="4031341" cy="4370427"/>
          </a:xfrm>
          <a:prstGeom prst="rect">
            <a:avLst/>
          </a:prstGeom>
          <a:noFill/>
        </p:spPr>
        <p:txBody>
          <a:bodyPr wrap="square" rtlCol="0">
            <a:spAutoFit/>
          </a:bodyPr>
          <a:lstStyle/>
          <a:p>
            <a:r>
              <a:rPr lang="fr-FR" sz="2000" dirty="0"/>
              <a:t>Ce schéma, ici pour le pétrole, est vrai pour toutes les matières premières :</a:t>
            </a:r>
          </a:p>
          <a:p>
            <a:pPr marL="285750" indent="-285750">
              <a:buFontTx/>
              <a:buChar char="-"/>
            </a:pPr>
            <a:r>
              <a:rPr lang="fr-FR" sz="2000" dirty="0"/>
              <a:t>La réserve ultime est … ultime</a:t>
            </a:r>
          </a:p>
          <a:p>
            <a:pPr marL="285750" indent="-285750">
              <a:buFontTx/>
              <a:buChar char="-"/>
            </a:pPr>
            <a:r>
              <a:rPr lang="fr-FR" sz="2000" dirty="0"/>
              <a:t>Le rapport R/P ne concerne par définition que ce qui est économiquement viable à un moment donné</a:t>
            </a:r>
          </a:p>
          <a:p>
            <a:pPr marL="742950" lvl="1" indent="-285750">
              <a:buFontTx/>
              <a:buChar char="-"/>
            </a:pPr>
            <a:r>
              <a:rPr lang="fr-FR" sz="2000" dirty="0"/>
              <a:t>Il peut diminuer (consommation)</a:t>
            </a:r>
          </a:p>
          <a:p>
            <a:pPr marL="742950" lvl="1" indent="-285750">
              <a:buFontTx/>
              <a:buChar char="-"/>
            </a:pPr>
            <a:r>
              <a:rPr lang="fr-FR" sz="2000" dirty="0"/>
              <a:t>Il peut augmenter (nouvelles réserves disponibles à l’exploitation)</a:t>
            </a:r>
          </a:p>
          <a:p>
            <a:pPr marL="285750" indent="-285750">
              <a:buFontTx/>
              <a:buChar char="-"/>
            </a:pPr>
            <a:r>
              <a:rPr lang="fr-FR" sz="2000" dirty="0"/>
              <a:t>Et à un moment, le fil se tend…</a:t>
            </a:r>
          </a:p>
        </p:txBody>
      </p:sp>
      <p:sp>
        <p:nvSpPr>
          <p:cNvPr id="11" name="ZoneTexte 10">
            <a:extLst>
              <a:ext uri="{FF2B5EF4-FFF2-40B4-BE49-F238E27FC236}">
                <a16:creationId xmlns:a16="http://schemas.microsoft.com/office/drawing/2014/main" id="{614EC287-F946-41E4-8A95-019C77F8EC3C}"/>
              </a:ext>
            </a:extLst>
          </p:cNvPr>
          <p:cNvSpPr txBox="1"/>
          <p:nvPr/>
        </p:nvSpPr>
        <p:spPr>
          <a:xfrm>
            <a:off x="1170195" y="1327939"/>
            <a:ext cx="3818289" cy="369332"/>
          </a:xfrm>
          <a:prstGeom prst="rect">
            <a:avLst/>
          </a:prstGeom>
          <a:noFill/>
        </p:spPr>
        <p:txBody>
          <a:bodyPr wrap="none" rtlCol="0">
            <a:spAutoFit/>
          </a:bodyPr>
          <a:lstStyle/>
          <a:p>
            <a:r>
              <a:rPr lang="fr-FR" dirty="0"/>
              <a:t>URR = </a:t>
            </a:r>
            <a:r>
              <a:rPr lang="fr-FR" dirty="0" err="1"/>
              <a:t>Ultimate</a:t>
            </a:r>
            <a:r>
              <a:rPr lang="fr-FR" dirty="0"/>
              <a:t> </a:t>
            </a:r>
            <a:r>
              <a:rPr lang="fr-FR" dirty="0" err="1"/>
              <a:t>Recoverable</a:t>
            </a:r>
            <a:r>
              <a:rPr lang="fr-FR" dirty="0"/>
              <a:t> </a:t>
            </a:r>
            <a:r>
              <a:rPr lang="fr-FR" dirty="0" err="1"/>
              <a:t>Resources</a:t>
            </a:r>
            <a:endParaRPr lang="fr-FR" dirty="0"/>
          </a:p>
        </p:txBody>
      </p:sp>
      <p:sp>
        <p:nvSpPr>
          <p:cNvPr id="12" name="ZoneTexte 11">
            <a:extLst>
              <a:ext uri="{FF2B5EF4-FFF2-40B4-BE49-F238E27FC236}">
                <a16:creationId xmlns:a16="http://schemas.microsoft.com/office/drawing/2014/main" id="{80F863AD-4CF7-4906-A178-7297BB553766}"/>
              </a:ext>
            </a:extLst>
          </p:cNvPr>
          <p:cNvSpPr txBox="1"/>
          <p:nvPr/>
        </p:nvSpPr>
        <p:spPr>
          <a:xfrm>
            <a:off x="31070" y="1512605"/>
            <a:ext cx="595035" cy="369332"/>
          </a:xfrm>
          <a:prstGeom prst="rect">
            <a:avLst/>
          </a:prstGeom>
          <a:noFill/>
        </p:spPr>
        <p:txBody>
          <a:bodyPr wrap="none" rtlCol="0">
            <a:spAutoFit/>
          </a:bodyPr>
          <a:lstStyle/>
          <a:p>
            <a:r>
              <a:rPr lang="fr-FR" b="1" dirty="0">
                <a:solidFill>
                  <a:srgbClr val="C00000"/>
                </a:solidFill>
              </a:rPr>
              <a:t>URR</a:t>
            </a:r>
          </a:p>
        </p:txBody>
      </p:sp>
      <p:cxnSp>
        <p:nvCxnSpPr>
          <p:cNvPr id="14" name="Connecteur droit 13">
            <a:extLst>
              <a:ext uri="{FF2B5EF4-FFF2-40B4-BE49-F238E27FC236}">
                <a16:creationId xmlns:a16="http://schemas.microsoft.com/office/drawing/2014/main" id="{917E9C05-5B20-4277-9F02-145FCDEBDBCD}"/>
              </a:ext>
            </a:extLst>
          </p:cNvPr>
          <p:cNvCxnSpPr/>
          <p:nvPr/>
        </p:nvCxnSpPr>
        <p:spPr>
          <a:xfrm>
            <a:off x="837489" y="1692067"/>
            <a:ext cx="393961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itre 3"/>
          <p:cNvSpPr txBox="1">
            <a:spLocks/>
          </p:cNvSpPr>
          <p:nvPr/>
        </p:nvSpPr>
        <p:spPr>
          <a:xfrm>
            <a:off x="3706091" y="157243"/>
            <a:ext cx="4301836"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Tree>
    <p:extLst>
      <p:ext uri="{BB962C8B-B14F-4D97-AF65-F5344CB8AC3E}">
        <p14:creationId xmlns:p14="http://schemas.microsoft.com/office/powerpoint/2010/main" val="348900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3143" y="1260762"/>
            <a:ext cx="10894423" cy="2396837"/>
          </a:xfrm>
        </p:spPr>
        <p:txBody>
          <a:bodyPr>
            <a:normAutofit/>
          </a:bodyPr>
          <a:lstStyle/>
          <a:p>
            <a:pPr algn="ctr"/>
            <a:r>
              <a:rPr lang="fr-FR" sz="6000" b="1" dirty="0"/>
              <a:t>III</a:t>
            </a:r>
            <a:br>
              <a:rPr lang="fr-FR" sz="6000" b="1" dirty="0"/>
            </a:br>
            <a:r>
              <a:rPr lang="fr-FR" sz="6000" b="1" dirty="0">
                <a:solidFill>
                  <a:srgbClr val="7030A0"/>
                </a:solidFill>
              </a:rPr>
              <a:t>Ressources</a:t>
            </a:r>
            <a:r>
              <a:rPr lang="fr-FR" sz="6000" b="1" dirty="0"/>
              <a:t> vs. </a:t>
            </a:r>
            <a:r>
              <a:rPr lang="fr-FR" sz="6000" b="1" dirty="0">
                <a:solidFill>
                  <a:srgbClr val="C00000"/>
                </a:solidFill>
              </a:rPr>
              <a:t>Réserves</a:t>
            </a:r>
          </a:p>
        </p:txBody>
      </p:sp>
      <p:sp>
        <p:nvSpPr>
          <p:cNvPr id="3" name="Titre 1"/>
          <p:cNvSpPr txBox="1">
            <a:spLocks/>
          </p:cNvSpPr>
          <p:nvPr/>
        </p:nvSpPr>
        <p:spPr>
          <a:xfrm>
            <a:off x="653143" y="3657599"/>
            <a:ext cx="10894423" cy="23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b="1" dirty="0"/>
              <a:t>2</a:t>
            </a:r>
            <a:br>
              <a:rPr lang="fr-FR" sz="4800" b="1" dirty="0"/>
            </a:br>
            <a:r>
              <a:rPr lang="fr-FR" sz="4800" b="1" dirty="0"/>
              <a:t>Matières Premières Énergétiques</a:t>
            </a:r>
          </a:p>
        </p:txBody>
      </p:sp>
    </p:spTree>
    <p:extLst>
      <p:ext uri="{BB962C8B-B14F-4D97-AF65-F5344CB8AC3E}">
        <p14:creationId xmlns:p14="http://schemas.microsoft.com/office/powerpoint/2010/main" val="3799689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551709" y="24869"/>
            <a:ext cx="8767949" cy="6833131"/>
          </a:xfrm>
          <a:prstGeom prst="rect">
            <a:avLst/>
          </a:prstGeom>
        </p:spPr>
      </p:pic>
      <p:sp>
        <p:nvSpPr>
          <p:cNvPr id="5" name="ZoneTexte 4"/>
          <p:cNvSpPr txBox="1"/>
          <p:nvPr/>
        </p:nvSpPr>
        <p:spPr>
          <a:xfrm>
            <a:off x="7563395" y="5951955"/>
            <a:ext cx="915635" cy="523220"/>
          </a:xfrm>
          <a:prstGeom prst="rect">
            <a:avLst/>
          </a:prstGeom>
          <a:noFill/>
        </p:spPr>
        <p:txBody>
          <a:bodyPr wrap="none" rtlCol="0">
            <a:spAutoFit/>
          </a:bodyPr>
          <a:lstStyle/>
          <a:p>
            <a:r>
              <a:rPr lang="fr-FR" sz="2800" dirty="0"/>
              <a:t>2015</a:t>
            </a:r>
          </a:p>
        </p:txBody>
      </p:sp>
      <p:sp>
        <p:nvSpPr>
          <p:cNvPr id="6" name="ZoneTexte 5"/>
          <p:cNvSpPr txBox="1"/>
          <p:nvPr/>
        </p:nvSpPr>
        <p:spPr>
          <a:xfrm>
            <a:off x="2059577" y="5951955"/>
            <a:ext cx="915635" cy="523220"/>
          </a:xfrm>
          <a:prstGeom prst="rect">
            <a:avLst/>
          </a:prstGeom>
          <a:noFill/>
        </p:spPr>
        <p:txBody>
          <a:bodyPr wrap="none" rtlCol="0">
            <a:spAutoFit/>
          </a:bodyPr>
          <a:lstStyle/>
          <a:p>
            <a:r>
              <a:rPr lang="fr-FR" sz="2800" dirty="0"/>
              <a:t>1950</a:t>
            </a:r>
          </a:p>
        </p:txBody>
      </p:sp>
      <p:sp>
        <p:nvSpPr>
          <p:cNvPr id="7" name="ZoneTexte 6"/>
          <p:cNvSpPr txBox="1"/>
          <p:nvPr/>
        </p:nvSpPr>
        <p:spPr>
          <a:xfrm>
            <a:off x="1784501" y="522514"/>
            <a:ext cx="550151" cy="523220"/>
          </a:xfrm>
          <a:prstGeom prst="rect">
            <a:avLst/>
          </a:prstGeom>
          <a:noFill/>
        </p:spPr>
        <p:txBody>
          <a:bodyPr wrap="none" rtlCol="0">
            <a:spAutoFit/>
          </a:bodyPr>
          <a:lstStyle/>
          <a:p>
            <a:r>
              <a:rPr lang="fr-FR" sz="2800" dirty="0"/>
              <a:t>90</a:t>
            </a:r>
          </a:p>
        </p:txBody>
      </p:sp>
      <p:sp>
        <p:nvSpPr>
          <p:cNvPr id="8" name="ZoneTexte 7"/>
          <p:cNvSpPr txBox="1"/>
          <p:nvPr/>
        </p:nvSpPr>
        <p:spPr>
          <a:xfrm rot="16200000">
            <a:off x="1278914" y="3215265"/>
            <a:ext cx="1534394" cy="523220"/>
          </a:xfrm>
          <a:prstGeom prst="rect">
            <a:avLst/>
          </a:prstGeom>
          <a:solidFill>
            <a:schemeClr val="bg1"/>
          </a:solidFill>
        </p:spPr>
        <p:txBody>
          <a:bodyPr wrap="none" rtlCol="0">
            <a:spAutoFit/>
          </a:bodyPr>
          <a:lstStyle/>
          <a:p>
            <a:r>
              <a:rPr lang="fr-FR" sz="2800" dirty="0" err="1"/>
              <a:t>Gbbl</a:t>
            </a:r>
            <a:r>
              <a:rPr lang="fr-FR" sz="2800" dirty="0"/>
              <a:t> / an</a:t>
            </a:r>
          </a:p>
        </p:txBody>
      </p:sp>
      <p:sp>
        <p:nvSpPr>
          <p:cNvPr id="9" name="ZoneTexte 8"/>
          <p:cNvSpPr txBox="1"/>
          <p:nvPr/>
        </p:nvSpPr>
        <p:spPr>
          <a:xfrm>
            <a:off x="2638697" y="3192298"/>
            <a:ext cx="4193177" cy="954107"/>
          </a:xfrm>
          <a:prstGeom prst="rect">
            <a:avLst/>
          </a:prstGeom>
          <a:noFill/>
        </p:spPr>
        <p:txBody>
          <a:bodyPr wrap="square" rtlCol="0">
            <a:spAutoFit/>
          </a:bodyPr>
          <a:lstStyle/>
          <a:p>
            <a:r>
              <a:rPr lang="fr-FR" sz="2800" dirty="0"/>
              <a:t>Découvertes </a:t>
            </a:r>
          </a:p>
          <a:p>
            <a:r>
              <a:rPr lang="fr-FR" sz="2800" dirty="0"/>
              <a:t>(moyennées sur 3 ans)</a:t>
            </a:r>
          </a:p>
        </p:txBody>
      </p:sp>
      <p:sp>
        <p:nvSpPr>
          <p:cNvPr id="10" name="ZoneTexte 9"/>
          <p:cNvSpPr txBox="1"/>
          <p:nvPr/>
        </p:nvSpPr>
        <p:spPr>
          <a:xfrm>
            <a:off x="6492240" y="3884795"/>
            <a:ext cx="1789914" cy="523220"/>
          </a:xfrm>
          <a:prstGeom prst="rect">
            <a:avLst/>
          </a:prstGeom>
          <a:noFill/>
        </p:spPr>
        <p:txBody>
          <a:bodyPr wrap="none" rtlCol="0">
            <a:spAutoFit/>
          </a:bodyPr>
          <a:lstStyle/>
          <a:p>
            <a:r>
              <a:rPr lang="fr-FR" sz="2800" dirty="0">
                <a:solidFill>
                  <a:srgbClr val="FF0000"/>
                </a:solidFill>
              </a:rPr>
              <a:t>Production</a:t>
            </a:r>
          </a:p>
        </p:txBody>
      </p:sp>
      <p:sp>
        <p:nvSpPr>
          <p:cNvPr id="2" name="ZoneTexte 1"/>
          <p:cNvSpPr txBox="1"/>
          <p:nvPr/>
        </p:nvSpPr>
        <p:spPr>
          <a:xfrm>
            <a:off x="4635923" y="739115"/>
            <a:ext cx="3382464" cy="523220"/>
          </a:xfrm>
          <a:prstGeom prst="rect">
            <a:avLst/>
          </a:prstGeom>
          <a:noFill/>
        </p:spPr>
        <p:txBody>
          <a:bodyPr wrap="none" rtlCol="0">
            <a:spAutoFit/>
          </a:bodyPr>
          <a:lstStyle/>
          <a:p>
            <a:r>
              <a:rPr lang="fr-FR" sz="2800" dirty="0"/>
              <a:t>Pétrole conventionnel</a:t>
            </a:r>
          </a:p>
        </p:txBody>
      </p:sp>
    </p:spTree>
    <p:extLst>
      <p:ext uri="{BB962C8B-B14F-4D97-AF65-F5344CB8AC3E}">
        <p14:creationId xmlns:p14="http://schemas.microsoft.com/office/powerpoint/2010/main" val="1205503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443008" y="0"/>
            <a:ext cx="11024963" cy="6858000"/>
          </a:xfrm>
          <a:prstGeom prst="rect">
            <a:avLst/>
          </a:prstGeom>
        </p:spPr>
      </p:pic>
      <p:sp>
        <p:nvSpPr>
          <p:cNvPr id="5" name="ZoneTexte 4"/>
          <p:cNvSpPr txBox="1"/>
          <p:nvPr/>
        </p:nvSpPr>
        <p:spPr>
          <a:xfrm>
            <a:off x="2233750" y="222069"/>
            <a:ext cx="3122021" cy="1815882"/>
          </a:xfrm>
          <a:prstGeom prst="rect">
            <a:avLst/>
          </a:prstGeom>
          <a:solidFill>
            <a:schemeClr val="bg1"/>
          </a:solidFill>
        </p:spPr>
        <p:txBody>
          <a:bodyPr wrap="square" rtlCol="0">
            <a:spAutoFit/>
          </a:bodyPr>
          <a:lstStyle/>
          <a:p>
            <a:r>
              <a:rPr lang="fr-FR" sz="2800" dirty="0"/>
              <a:t>Production de pétrole par date de mise en exploitation des champs</a:t>
            </a:r>
          </a:p>
        </p:txBody>
      </p:sp>
    </p:spTree>
    <p:extLst>
      <p:ext uri="{BB962C8B-B14F-4D97-AF65-F5344CB8AC3E}">
        <p14:creationId xmlns:p14="http://schemas.microsoft.com/office/powerpoint/2010/main" val="3267605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9879" y="5949561"/>
            <a:ext cx="4053930" cy="461665"/>
          </a:xfrm>
          <a:prstGeom prst="rect">
            <a:avLst/>
          </a:prstGeom>
        </p:spPr>
        <p:txBody>
          <a:bodyPr wrap="none">
            <a:spAutoFit/>
          </a:bodyPr>
          <a:lstStyle/>
          <a:p>
            <a:r>
              <a:rPr lang="en-US" sz="2400" i="1" dirty="0"/>
              <a:t>Gross and Net </a:t>
            </a:r>
            <a:r>
              <a:rPr lang="en-US" sz="2400" i="1" dirty="0" err="1"/>
              <a:t>Hubbert</a:t>
            </a:r>
            <a:r>
              <a:rPr lang="en-US" sz="2400" i="1" dirty="0"/>
              <a:t> curves.</a:t>
            </a:r>
            <a:endParaRPr lang="fr-FR" sz="2400" dirty="0"/>
          </a:p>
        </p:txBody>
      </p:sp>
      <p:sp>
        <p:nvSpPr>
          <p:cNvPr id="5" name="Rectangle 4"/>
          <p:cNvSpPr/>
          <p:nvPr/>
        </p:nvSpPr>
        <p:spPr>
          <a:xfrm>
            <a:off x="7129845" y="6488668"/>
            <a:ext cx="5062155" cy="369332"/>
          </a:xfrm>
          <a:prstGeom prst="rect">
            <a:avLst/>
          </a:prstGeom>
        </p:spPr>
        <p:txBody>
          <a:bodyPr wrap="none">
            <a:spAutoFit/>
          </a:bodyPr>
          <a:lstStyle/>
          <a:p>
            <a:r>
              <a:rPr lang="fr-FR" dirty="0"/>
              <a:t>http://netenergy.theoildrum.com/node/5500#more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50"/>
            <a:ext cx="8611279" cy="5889911"/>
          </a:xfrm>
          <a:prstGeom prst="rect">
            <a:avLst/>
          </a:prstGeom>
        </p:spPr>
      </p:pic>
      <p:sp>
        <p:nvSpPr>
          <p:cNvPr id="6" name="ZoneTexte 5"/>
          <p:cNvSpPr txBox="1"/>
          <p:nvPr/>
        </p:nvSpPr>
        <p:spPr>
          <a:xfrm>
            <a:off x="8503920" y="72435"/>
            <a:ext cx="3688080" cy="3046988"/>
          </a:xfrm>
          <a:prstGeom prst="rect">
            <a:avLst/>
          </a:prstGeom>
          <a:noFill/>
        </p:spPr>
        <p:txBody>
          <a:bodyPr wrap="square" rtlCol="0">
            <a:spAutoFit/>
          </a:bodyPr>
          <a:lstStyle/>
          <a:p>
            <a:r>
              <a:rPr lang="fr-FR" sz="3200" b="1" u="sng" dirty="0">
                <a:solidFill>
                  <a:srgbClr val="002060"/>
                </a:solidFill>
              </a:rPr>
              <a:t>Courbe de </a:t>
            </a:r>
            <a:r>
              <a:rPr lang="fr-FR" sz="3200" b="1" u="sng" dirty="0" err="1">
                <a:solidFill>
                  <a:srgbClr val="002060"/>
                </a:solidFill>
              </a:rPr>
              <a:t>Hubbert</a:t>
            </a:r>
            <a:endParaRPr lang="fr-FR" sz="3200" b="1" u="sng" dirty="0">
              <a:solidFill>
                <a:srgbClr val="002060"/>
              </a:solidFill>
            </a:endParaRPr>
          </a:p>
          <a:p>
            <a:r>
              <a:rPr lang="fr-FR" sz="3200" b="1" u="sng" dirty="0">
                <a:solidFill>
                  <a:srgbClr val="002060"/>
                </a:solidFill>
              </a:rPr>
              <a:t>(bleu)</a:t>
            </a:r>
          </a:p>
          <a:p>
            <a:r>
              <a:rPr lang="fr-FR" sz="3200" dirty="0"/>
              <a:t>Répartition de la production d’une ressource à quantité totale limitée.</a:t>
            </a:r>
          </a:p>
        </p:txBody>
      </p:sp>
      <p:sp>
        <p:nvSpPr>
          <p:cNvPr id="2" name="ZoneTexte 1"/>
          <p:cNvSpPr txBox="1"/>
          <p:nvPr/>
        </p:nvSpPr>
        <p:spPr>
          <a:xfrm>
            <a:off x="5682343" y="431073"/>
            <a:ext cx="2374240" cy="461665"/>
          </a:xfrm>
          <a:prstGeom prst="rect">
            <a:avLst/>
          </a:prstGeom>
          <a:noFill/>
        </p:spPr>
        <p:txBody>
          <a:bodyPr wrap="none" rtlCol="0">
            <a:spAutoFit/>
          </a:bodyPr>
          <a:lstStyle/>
          <a:p>
            <a:r>
              <a:rPr lang="fr-FR" sz="2400" dirty="0"/>
              <a:t>Pic de production</a:t>
            </a:r>
          </a:p>
        </p:txBody>
      </p:sp>
      <p:sp>
        <p:nvSpPr>
          <p:cNvPr id="8" name="Flèche droite 7"/>
          <p:cNvSpPr/>
          <p:nvPr/>
        </p:nvSpPr>
        <p:spPr>
          <a:xfrm flipH="1">
            <a:off x="4709635" y="479026"/>
            <a:ext cx="836023"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503920" y="3182631"/>
            <a:ext cx="3580721" cy="2677656"/>
          </a:xfrm>
          <a:prstGeom prst="rect">
            <a:avLst/>
          </a:prstGeom>
          <a:noFill/>
        </p:spPr>
        <p:txBody>
          <a:bodyPr wrap="square" rtlCol="0">
            <a:spAutoFit/>
          </a:bodyPr>
          <a:lstStyle/>
          <a:p>
            <a:r>
              <a:rPr lang="fr-FR" sz="2800" dirty="0" err="1"/>
              <a:t>Hubbert</a:t>
            </a:r>
            <a:r>
              <a:rPr lang="fr-FR" sz="2800" dirty="0"/>
              <a:t> prédit en 1965 que la production américaine de pétrole atteindrait un maximum en 1970.</a:t>
            </a:r>
          </a:p>
          <a:p>
            <a:r>
              <a:rPr lang="fr-FR" sz="2800" dirty="0">
                <a:sym typeface="Wingdings" panose="05000000000000000000" pitchFamily="2" charset="2"/>
              </a:rPr>
              <a:t> Prédiction exacte</a:t>
            </a:r>
            <a:endParaRPr lang="fr-FR" sz="2800" dirty="0"/>
          </a:p>
        </p:txBody>
      </p:sp>
    </p:spTree>
    <p:extLst>
      <p:ext uri="{BB962C8B-B14F-4D97-AF65-F5344CB8AC3E}">
        <p14:creationId xmlns:p14="http://schemas.microsoft.com/office/powerpoint/2010/main" val="31638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65744" y="1082660"/>
            <a:ext cx="10756086" cy="584775"/>
          </a:xfrm>
          <a:prstGeom prst="rect">
            <a:avLst/>
          </a:prstGeom>
          <a:noFill/>
        </p:spPr>
        <p:txBody>
          <a:bodyPr wrap="none" rtlCol="0">
            <a:spAutoFit/>
          </a:bodyPr>
          <a:lstStyle/>
          <a:p>
            <a:r>
              <a:rPr lang="fr-FR" sz="3200" dirty="0"/>
              <a:t>Mais pour une ressource énergétique, on a une limite évidente.</a:t>
            </a:r>
          </a:p>
        </p:txBody>
      </p:sp>
      <p:sp>
        <p:nvSpPr>
          <p:cNvPr id="8" name="ZoneTexte 7"/>
          <p:cNvSpPr txBox="1"/>
          <p:nvPr/>
        </p:nvSpPr>
        <p:spPr>
          <a:xfrm>
            <a:off x="3031464" y="2112721"/>
            <a:ext cx="6224140" cy="584775"/>
          </a:xfrm>
          <a:prstGeom prst="rect">
            <a:avLst/>
          </a:prstGeom>
          <a:noFill/>
        </p:spPr>
        <p:txBody>
          <a:bodyPr wrap="none" rtlCol="0">
            <a:spAutoFit/>
          </a:bodyPr>
          <a:lstStyle/>
          <a:p>
            <a:r>
              <a:rPr lang="fr-FR" sz="3200" dirty="0"/>
              <a:t>Le </a:t>
            </a:r>
            <a:r>
              <a:rPr lang="fr-FR" sz="3200" dirty="0">
                <a:solidFill>
                  <a:srgbClr val="C00000"/>
                </a:solidFill>
              </a:rPr>
              <a:t>Taux de Retour </a:t>
            </a:r>
            <a:r>
              <a:rPr lang="fr-FR" sz="3200" dirty="0">
                <a:solidFill>
                  <a:srgbClr val="C00000"/>
                </a:solidFill>
                <a:latin typeface="Calibri" panose="020F0502020204030204" pitchFamily="34" charset="0"/>
                <a:cs typeface="Calibri" panose="020F0502020204030204" pitchFamily="34" charset="0"/>
              </a:rPr>
              <a:t>Énergétique (TRE)</a:t>
            </a:r>
            <a:endParaRPr lang="fr-FR" sz="3200" dirty="0"/>
          </a:p>
        </p:txBody>
      </p:sp>
      <mc:AlternateContent xmlns:mc="http://schemas.openxmlformats.org/markup-compatibility/2006" xmlns:a14="http://schemas.microsoft.com/office/drawing/2010/main">
        <mc:Choice Requires="a14">
          <p:sp>
            <p:nvSpPr>
              <p:cNvPr id="3" name="ZoneTexte 2"/>
              <p:cNvSpPr txBox="1"/>
              <p:nvPr/>
            </p:nvSpPr>
            <p:spPr>
              <a:xfrm>
                <a:off x="3416804" y="2810436"/>
                <a:ext cx="4974160" cy="10237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3200" b="0" i="1" smtClean="0">
                          <a:latin typeface="Cambria Math" panose="02040503050406030204" pitchFamily="18" charset="0"/>
                        </a:rPr>
                        <m:t>𝑇𝑅𝐸</m:t>
                      </m:r>
                      <m:r>
                        <a:rPr lang="fr-FR" sz="3200" b="0" i="1" smtClean="0">
                          <a:latin typeface="Cambria Math" panose="02040503050406030204" pitchFamily="18" charset="0"/>
                        </a:rPr>
                        <m:t>=</m:t>
                      </m:r>
                      <m:f>
                        <m:fPr>
                          <m:ctrlPr>
                            <a:rPr lang="fr-FR" sz="3200" b="0" i="1" smtClean="0">
                              <a:latin typeface="Cambria Math" panose="02040503050406030204" pitchFamily="18" charset="0"/>
                            </a:rPr>
                          </m:ctrlPr>
                        </m:fPr>
                        <m:num>
                          <m:r>
                            <a:rPr lang="fr-FR" sz="3200" b="0" i="1" smtClean="0">
                              <a:latin typeface="Cambria Math" panose="02040503050406030204" pitchFamily="18" charset="0"/>
                            </a:rPr>
                            <m:t>é</m:t>
                          </m:r>
                          <m:r>
                            <a:rPr lang="fr-FR" sz="3200" b="0" i="1" smtClean="0">
                              <a:latin typeface="Cambria Math" panose="02040503050406030204" pitchFamily="18" charset="0"/>
                            </a:rPr>
                            <m:t>𝑛𝑒𝑟𝑔𝑖𝑒</m:t>
                          </m:r>
                          <m:r>
                            <a:rPr lang="fr-FR" sz="3200" b="0" i="1" smtClean="0">
                              <a:latin typeface="Cambria Math" panose="02040503050406030204" pitchFamily="18" charset="0"/>
                            </a:rPr>
                            <m:t> </m:t>
                          </m:r>
                          <m:r>
                            <a:rPr lang="fr-FR" sz="3200" b="0" i="1" smtClean="0">
                              <a:latin typeface="Cambria Math" panose="02040503050406030204" pitchFamily="18" charset="0"/>
                            </a:rPr>
                            <m:t>𝑢𝑡𝑖𝑙𝑖𝑠𝑎𝑏𝑙𝑒</m:t>
                          </m:r>
                        </m:num>
                        <m:den>
                          <m:r>
                            <a:rPr lang="fr-FR" sz="3200" b="0" i="1" smtClean="0">
                              <a:latin typeface="Cambria Math" panose="02040503050406030204" pitchFamily="18" charset="0"/>
                            </a:rPr>
                            <m:t>é</m:t>
                          </m:r>
                          <m:r>
                            <a:rPr lang="fr-FR" sz="3200" b="0" i="1" smtClean="0">
                              <a:latin typeface="Cambria Math" panose="02040503050406030204" pitchFamily="18" charset="0"/>
                            </a:rPr>
                            <m:t>𝑛𝑒𝑟𝑔𝑖𝑒</m:t>
                          </m:r>
                          <m:r>
                            <a:rPr lang="fr-FR" sz="3200" b="0" i="1" smtClean="0">
                              <a:latin typeface="Cambria Math" panose="02040503050406030204" pitchFamily="18" charset="0"/>
                            </a:rPr>
                            <m:t> </m:t>
                          </m:r>
                          <m:r>
                            <a:rPr lang="fr-FR" sz="3200" b="0" i="1" smtClean="0">
                              <a:latin typeface="Cambria Math" panose="02040503050406030204" pitchFamily="18" charset="0"/>
                            </a:rPr>
                            <m:t>𝑑</m:t>
                          </m:r>
                          <m:r>
                            <a:rPr lang="fr-FR" sz="3200" b="0" i="1" smtClean="0">
                              <a:latin typeface="Cambria Math" panose="02040503050406030204" pitchFamily="18" charset="0"/>
                            </a:rPr>
                            <m:t>é</m:t>
                          </m:r>
                          <m:r>
                            <a:rPr lang="fr-FR" sz="3200" b="0" i="1" smtClean="0">
                              <a:latin typeface="Cambria Math" panose="02040503050406030204" pitchFamily="18" charset="0"/>
                            </a:rPr>
                            <m:t>𝑝𝑒𝑛𝑠</m:t>
                          </m:r>
                          <m:r>
                            <a:rPr lang="fr-FR" sz="3200" b="0" i="1" smtClean="0">
                              <a:latin typeface="Cambria Math" panose="02040503050406030204" pitchFamily="18" charset="0"/>
                            </a:rPr>
                            <m:t>é</m:t>
                          </m:r>
                          <m:r>
                            <a:rPr lang="fr-FR" sz="3200" b="0" i="1" smtClean="0">
                              <a:latin typeface="Cambria Math" panose="02040503050406030204" pitchFamily="18" charset="0"/>
                            </a:rPr>
                            <m:t>𝑒</m:t>
                          </m:r>
                        </m:den>
                      </m:f>
                    </m:oMath>
                  </m:oMathPara>
                </a14:m>
                <a:endParaRPr lang="fr-FR" sz="3200" dirty="0"/>
              </a:p>
            </p:txBody>
          </p:sp>
        </mc:Choice>
        <mc:Fallback xmlns="">
          <p:sp>
            <p:nvSpPr>
              <p:cNvPr id="3" name="ZoneTexte 2"/>
              <p:cNvSpPr txBox="1">
                <a:spLocks noRot="1" noChangeAspect="1" noMove="1" noResize="1" noEditPoints="1" noAdjustHandles="1" noChangeArrowheads="1" noChangeShapeType="1" noTextEdit="1"/>
              </p:cNvSpPr>
              <p:nvPr/>
            </p:nvSpPr>
            <p:spPr>
              <a:xfrm>
                <a:off x="3416804" y="2810436"/>
                <a:ext cx="4974160" cy="1023742"/>
              </a:xfrm>
              <a:prstGeom prst="rect">
                <a:avLst/>
              </a:prstGeom>
              <a:blipFill>
                <a:blip r:embed="rId2"/>
                <a:stretch>
                  <a:fillRect/>
                </a:stretch>
              </a:blipFill>
            </p:spPr>
            <p:txBody>
              <a:bodyPr/>
              <a:lstStyle/>
              <a:p>
                <a:r>
                  <a:rPr lang="fr-FR">
                    <a:noFill/>
                  </a:rPr>
                  <a:t> </a:t>
                </a:r>
              </a:p>
            </p:txBody>
          </p:sp>
        </mc:Fallback>
      </mc:AlternateContent>
      <p:sp>
        <p:nvSpPr>
          <p:cNvPr id="4" name="ZoneTexte 3"/>
          <p:cNvSpPr txBox="1"/>
          <p:nvPr/>
        </p:nvSpPr>
        <p:spPr>
          <a:xfrm>
            <a:off x="2164977" y="4262718"/>
            <a:ext cx="7370864" cy="584775"/>
          </a:xfrm>
          <a:prstGeom prst="rect">
            <a:avLst/>
          </a:prstGeom>
          <a:noFill/>
        </p:spPr>
        <p:txBody>
          <a:bodyPr wrap="none" rtlCol="0">
            <a:spAutoFit/>
          </a:bodyPr>
          <a:lstStyle/>
          <a:p>
            <a:r>
              <a:rPr lang="fr-FR" sz="3200" dirty="0"/>
              <a:t>Récupérer de l’énergie… coûte de l’énergie.</a:t>
            </a:r>
          </a:p>
        </p:txBody>
      </p:sp>
      <p:sp>
        <p:nvSpPr>
          <p:cNvPr id="5" name="ZoneTexte 4"/>
          <p:cNvSpPr txBox="1"/>
          <p:nvPr/>
        </p:nvSpPr>
        <p:spPr>
          <a:xfrm>
            <a:off x="2112783" y="5644912"/>
            <a:ext cx="8061502" cy="646331"/>
          </a:xfrm>
          <a:prstGeom prst="rect">
            <a:avLst/>
          </a:prstGeom>
          <a:noFill/>
        </p:spPr>
        <p:txBody>
          <a:bodyPr wrap="none" rtlCol="0">
            <a:spAutoFit/>
          </a:bodyPr>
          <a:lstStyle/>
          <a:p>
            <a:r>
              <a:rPr lang="fr-FR" sz="3600" dirty="0">
                <a:solidFill>
                  <a:schemeClr val="accent6">
                    <a:lumMod val="75000"/>
                  </a:schemeClr>
                </a:solidFill>
              </a:rPr>
              <a:t>EROI : </a:t>
            </a:r>
            <a:r>
              <a:rPr lang="fr-FR" sz="3600" dirty="0" err="1">
                <a:solidFill>
                  <a:schemeClr val="accent6">
                    <a:lumMod val="75000"/>
                  </a:schemeClr>
                </a:solidFill>
              </a:rPr>
              <a:t>Energy</a:t>
            </a:r>
            <a:r>
              <a:rPr lang="fr-FR" sz="3600" dirty="0">
                <a:solidFill>
                  <a:schemeClr val="accent6">
                    <a:lumMod val="75000"/>
                  </a:schemeClr>
                </a:solidFill>
              </a:rPr>
              <a:t> Return On (</a:t>
            </a:r>
            <a:r>
              <a:rPr lang="fr-FR" sz="3600" dirty="0" err="1">
                <a:solidFill>
                  <a:schemeClr val="accent6">
                    <a:lumMod val="75000"/>
                  </a:schemeClr>
                </a:solidFill>
              </a:rPr>
              <a:t>energy</a:t>
            </a:r>
            <a:r>
              <a:rPr lang="fr-FR" sz="3600" dirty="0">
                <a:solidFill>
                  <a:schemeClr val="accent6">
                    <a:lumMod val="75000"/>
                  </a:schemeClr>
                </a:solidFill>
              </a:rPr>
              <a:t>) </a:t>
            </a:r>
            <a:r>
              <a:rPr lang="fr-FR" sz="3600" dirty="0" err="1">
                <a:solidFill>
                  <a:schemeClr val="accent6">
                    <a:lumMod val="75000"/>
                  </a:schemeClr>
                </a:solidFill>
              </a:rPr>
              <a:t>Invested</a:t>
            </a:r>
            <a:endParaRPr lang="fr-FR" sz="3600" dirty="0">
              <a:solidFill>
                <a:schemeClr val="accent6">
                  <a:lumMod val="75000"/>
                </a:schemeClr>
              </a:solidFill>
            </a:endParaRPr>
          </a:p>
        </p:txBody>
      </p:sp>
      <p:sp>
        <p:nvSpPr>
          <p:cNvPr id="9" name="Titre 3"/>
          <p:cNvSpPr txBox="1">
            <a:spLocks/>
          </p:cNvSpPr>
          <p:nvPr/>
        </p:nvSpPr>
        <p:spPr>
          <a:xfrm>
            <a:off x="3706091" y="157243"/>
            <a:ext cx="4301836"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t>III – </a:t>
            </a:r>
            <a:r>
              <a:rPr lang="fr-FR" sz="2800" b="1" dirty="0">
                <a:solidFill>
                  <a:srgbClr val="7030A0"/>
                </a:solidFill>
              </a:rPr>
              <a:t>Ressources</a:t>
            </a:r>
            <a:r>
              <a:rPr lang="fr-FR" sz="2800" b="1" dirty="0"/>
              <a:t> vs. </a:t>
            </a:r>
            <a:r>
              <a:rPr lang="fr-FR" sz="2800" b="1" dirty="0">
                <a:solidFill>
                  <a:srgbClr val="C00000"/>
                </a:solidFill>
              </a:rPr>
              <a:t>Réserves</a:t>
            </a:r>
            <a:endParaRPr lang="fr-FR" sz="2800" u="sng" dirty="0">
              <a:solidFill>
                <a:srgbClr val="FF0000"/>
              </a:solidFill>
            </a:endParaRPr>
          </a:p>
        </p:txBody>
      </p:sp>
      <p:sp>
        <p:nvSpPr>
          <p:cNvPr id="10" name="ZoneTexte 9"/>
          <p:cNvSpPr txBox="1"/>
          <p:nvPr/>
        </p:nvSpPr>
        <p:spPr>
          <a:xfrm>
            <a:off x="4174185" y="4876180"/>
            <a:ext cx="3833742" cy="523220"/>
          </a:xfrm>
          <a:prstGeom prst="rect">
            <a:avLst/>
          </a:prstGeom>
          <a:noFill/>
        </p:spPr>
        <p:txBody>
          <a:bodyPr wrap="none" rtlCol="0">
            <a:spAutoFit/>
          </a:bodyPr>
          <a:lstStyle/>
          <a:p>
            <a:r>
              <a:rPr lang="fr-FR" sz="2800" b="1" dirty="0"/>
              <a:t>Limite évidente : TRE &gt; 1</a:t>
            </a:r>
          </a:p>
        </p:txBody>
      </p:sp>
    </p:spTree>
    <p:extLst>
      <p:ext uri="{BB962C8B-B14F-4D97-AF65-F5344CB8AC3E}">
        <p14:creationId xmlns:p14="http://schemas.microsoft.com/office/powerpoint/2010/main" val="3935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3" y="0"/>
            <a:ext cx="10633166" cy="6832438"/>
          </a:xfrm>
          <a:prstGeom prst="rect">
            <a:avLst/>
          </a:prstGeom>
        </p:spPr>
      </p:pic>
      <p:sp>
        <p:nvSpPr>
          <p:cNvPr id="3" name="ZoneTexte 2"/>
          <p:cNvSpPr txBox="1"/>
          <p:nvPr/>
        </p:nvSpPr>
        <p:spPr>
          <a:xfrm>
            <a:off x="2299063" y="1084217"/>
            <a:ext cx="2572243" cy="461665"/>
          </a:xfrm>
          <a:prstGeom prst="rect">
            <a:avLst/>
          </a:prstGeom>
          <a:noFill/>
        </p:spPr>
        <p:txBody>
          <a:bodyPr wrap="none" rtlCol="0">
            <a:spAutoFit/>
          </a:bodyPr>
          <a:lstStyle/>
          <a:p>
            <a:r>
              <a:rPr lang="fr-FR" sz="2400" dirty="0">
                <a:solidFill>
                  <a:schemeClr val="bg1"/>
                </a:solidFill>
              </a:rPr>
              <a:t>Pétrole et gaz 1900</a:t>
            </a:r>
          </a:p>
        </p:txBody>
      </p:sp>
      <p:sp>
        <p:nvSpPr>
          <p:cNvPr id="5" name="ZoneTexte 4"/>
          <p:cNvSpPr txBox="1"/>
          <p:nvPr/>
        </p:nvSpPr>
        <p:spPr>
          <a:xfrm>
            <a:off x="4871306" y="1438893"/>
            <a:ext cx="3123034" cy="461665"/>
          </a:xfrm>
          <a:prstGeom prst="rect">
            <a:avLst/>
          </a:prstGeom>
          <a:noFill/>
        </p:spPr>
        <p:txBody>
          <a:bodyPr wrap="none" rtlCol="0">
            <a:spAutoFit/>
          </a:bodyPr>
          <a:lstStyle/>
          <a:p>
            <a:r>
              <a:rPr lang="fr-FR" sz="2400" dirty="0">
                <a:solidFill>
                  <a:schemeClr val="bg1"/>
                </a:solidFill>
              </a:rPr>
              <a:t>Pétrole et gaz moyenne</a:t>
            </a:r>
          </a:p>
        </p:txBody>
      </p:sp>
    </p:spTree>
    <p:extLst>
      <p:ext uri="{BB962C8B-B14F-4D97-AF65-F5344CB8AC3E}">
        <p14:creationId xmlns:p14="http://schemas.microsoft.com/office/powerpoint/2010/main" val="305505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008" y="-43412"/>
            <a:ext cx="5947910" cy="830923"/>
          </a:xfrm>
        </p:spPr>
        <p:txBody>
          <a:bodyPr>
            <a:normAutofit/>
          </a:bodyPr>
          <a:lstStyle/>
          <a:p>
            <a:r>
              <a:rPr lang="fr-FR" b="1" u="sng" dirty="0"/>
              <a:t>I - Cris d’alarme et criticité</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7678"/>
            <a:ext cx="7248617" cy="4832411"/>
          </a:xfrm>
        </p:spPr>
      </p:pic>
      <p:sp>
        <p:nvSpPr>
          <p:cNvPr id="5" name="Rectangle 4"/>
          <p:cNvSpPr/>
          <p:nvPr/>
        </p:nvSpPr>
        <p:spPr>
          <a:xfrm>
            <a:off x="268008" y="5398958"/>
            <a:ext cx="5947910" cy="369332"/>
          </a:xfrm>
          <a:prstGeom prst="rect">
            <a:avLst/>
          </a:prstGeom>
        </p:spPr>
        <p:txBody>
          <a:bodyPr wrap="none">
            <a:spAutoFit/>
          </a:bodyPr>
          <a:lstStyle/>
          <a:p>
            <a:r>
              <a:rPr lang="fr-FR" dirty="0"/>
              <a:t>https://www.encyclo-ecolo.com/Epuisement_des_ressources</a:t>
            </a:r>
          </a:p>
        </p:txBody>
      </p:sp>
      <p:pic>
        <p:nvPicPr>
          <p:cNvPr id="7" name="Image 6"/>
          <p:cNvPicPr>
            <a:picLocks noChangeAspect="1"/>
          </p:cNvPicPr>
          <p:nvPr/>
        </p:nvPicPr>
        <p:blipFill>
          <a:blip r:embed="rId3"/>
          <a:stretch>
            <a:fillRect/>
          </a:stretch>
        </p:blipFill>
        <p:spPr>
          <a:xfrm>
            <a:off x="6342782" y="0"/>
            <a:ext cx="4581525" cy="6181725"/>
          </a:xfrm>
          <a:prstGeom prst="rect">
            <a:avLst/>
          </a:prstGeom>
        </p:spPr>
      </p:pic>
      <p:sp>
        <p:nvSpPr>
          <p:cNvPr id="8" name="Rectangle 7"/>
          <p:cNvSpPr/>
          <p:nvPr/>
        </p:nvSpPr>
        <p:spPr>
          <a:xfrm>
            <a:off x="6483927" y="6196696"/>
            <a:ext cx="6096000" cy="646331"/>
          </a:xfrm>
          <a:prstGeom prst="rect">
            <a:avLst/>
          </a:prstGeom>
        </p:spPr>
        <p:txBody>
          <a:bodyPr>
            <a:spAutoFit/>
          </a:bodyPr>
          <a:lstStyle/>
          <a:p>
            <a:r>
              <a:rPr lang="fr-FR" dirty="0"/>
              <a:t>https://www.consoglobe.com/epuisement-des-ressources-naturelles-et-demographie-cg</a:t>
            </a:r>
          </a:p>
        </p:txBody>
      </p:sp>
      <p:pic>
        <p:nvPicPr>
          <p:cNvPr id="10" name="Image 9"/>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2161" r="11119"/>
          <a:stretch/>
        </p:blipFill>
        <p:spPr>
          <a:xfrm>
            <a:off x="9864437" y="3693162"/>
            <a:ext cx="2327564" cy="2316891"/>
          </a:xfrm>
          <a:prstGeom prst="rect">
            <a:avLst/>
          </a:prstGeom>
        </p:spPr>
      </p:pic>
      <p:sp>
        <p:nvSpPr>
          <p:cNvPr id="11" name="ZoneTexte 10"/>
          <p:cNvSpPr txBox="1"/>
          <p:nvPr/>
        </p:nvSpPr>
        <p:spPr>
          <a:xfrm>
            <a:off x="87480" y="612760"/>
            <a:ext cx="6255302" cy="461665"/>
          </a:xfrm>
          <a:prstGeom prst="rect">
            <a:avLst/>
          </a:prstGeom>
          <a:noFill/>
        </p:spPr>
        <p:txBody>
          <a:bodyPr wrap="none" rtlCol="0">
            <a:spAutoFit/>
          </a:bodyPr>
          <a:lstStyle/>
          <a:p>
            <a:r>
              <a:rPr lang="fr-FR" sz="2400" b="1" dirty="0"/>
              <a:t>1) Les écolos-décroissants-retour-à-la-</a:t>
            </a:r>
            <a:r>
              <a:rPr lang="fr-FR" sz="2400" b="1" dirty="0" err="1"/>
              <a:t>bougistes</a:t>
            </a:r>
            <a:endParaRPr lang="fr-FR" sz="2400" b="1" dirty="0"/>
          </a:p>
        </p:txBody>
      </p:sp>
      <p:sp>
        <p:nvSpPr>
          <p:cNvPr id="9" name="ZoneTexte 8"/>
          <p:cNvSpPr txBox="1"/>
          <p:nvPr/>
        </p:nvSpPr>
        <p:spPr>
          <a:xfrm>
            <a:off x="1336963" y="5899000"/>
            <a:ext cx="3810000" cy="830997"/>
          </a:xfrm>
          <a:prstGeom prst="rect">
            <a:avLst/>
          </a:prstGeom>
          <a:noFill/>
          <a:ln>
            <a:solidFill>
              <a:srgbClr val="7030A0"/>
            </a:solidFill>
          </a:ln>
        </p:spPr>
        <p:txBody>
          <a:bodyPr wrap="square" rtlCol="0">
            <a:spAutoFit/>
          </a:bodyPr>
          <a:lstStyle/>
          <a:p>
            <a:pPr marL="285750" indent="-285750">
              <a:buFont typeface="Wingdings" panose="05000000000000000000" pitchFamily="2" charset="2"/>
              <a:buChar char="è"/>
            </a:pPr>
            <a:r>
              <a:rPr lang="fr-FR" sz="2400" dirty="0">
                <a:solidFill>
                  <a:srgbClr val="7030A0"/>
                </a:solidFill>
                <a:sym typeface="Wingdings" panose="05000000000000000000" pitchFamily="2" charset="2"/>
              </a:rPr>
              <a:t>Inquiétudes géologiques sur l’approvisionnement</a:t>
            </a:r>
          </a:p>
        </p:txBody>
      </p:sp>
    </p:spTree>
    <p:extLst>
      <p:ext uri="{BB962C8B-B14F-4D97-AF65-F5344CB8AC3E}">
        <p14:creationId xmlns:p14="http://schemas.microsoft.com/office/powerpoint/2010/main" val="2034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67" y="1266391"/>
            <a:ext cx="11739920" cy="5068389"/>
          </a:xfrm>
          <a:prstGeom prst="rect">
            <a:avLst/>
          </a:prstGeom>
        </p:spPr>
      </p:pic>
      <p:sp>
        <p:nvSpPr>
          <p:cNvPr id="5" name="ZoneTexte 4"/>
          <p:cNvSpPr txBox="1"/>
          <p:nvPr/>
        </p:nvSpPr>
        <p:spPr>
          <a:xfrm>
            <a:off x="4010596" y="156755"/>
            <a:ext cx="4206664" cy="523220"/>
          </a:xfrm>
          <a:prstGeom prst="rect">
            <a:avLst/>
          </a:prstGeom>
          <a:noFill/>
        </p:spPr>
        <p:txBody>
          <a:bodyPr wrap="none" rtlCol="0">
            <a:spAutoFit/>
          </a:bodyPr>
          <a:lstStyle/>
          <a:p>
            <a:r>
              <a:rPr lang="fr-FR" sz="2800" dirty="0"/>
              <a:t>Taux de Retour Energétique</a:t>
            </a:r>
          </a:p>
        </p:txBody>
      </p:sp>
      <p:sp>
        <p:nvSpPr>
          <p:cNvPr id="2" name="ZoneTexte 1"/>
          <p:cNvSpPr txBox="1"/>
          <p:nvPr/>
        </p:nvSpPr>
        <p:spPr>
          <a:xfrm>
            <a:off x="4324046" y="679975"/>
            <a:ext cx="3579763" cy="646331"/>
          </a:xfrm>
          <a:prstGeom prst="rect">
            <a:avLst/>
          </a:prstGeom>
          <a:noFill/>
        </p:spPr>
        <p:txBody>
          <a:bodyPr wrap="none" rtlCol="0">
            <a:spAutoFit/>
          </a:bodyPr>
          <a:lstStyle/>
          <a:p>
            <a:r>
              <a:rPr lang="fr-FR" sz="3600" b="1" dirty="0">
                <a:solidFill>
                  <a:srgbClr val="C00000"/>
                </a:solidFill>
              </a:rPr>
              <a:t>On compte quoi ?</a:t>
            </a:r>
          </a:p>
        </p:txBody>
      </p:sp>
      <p:sp>
        <p:nvSpPr>
          <p:cNvPr id="3" name="ZoneTexte 2"/>
          <p:cNvSpPr txBox="1"/>
          <p:nvPr/>
        </p:nvSpPr>
        <p:spPr>
          <a:xfrm>
            <a:off x="3507219" y="6334780"/>
            <a:ext cx="5213415" cy="523220"/>
          </a:xfrm>
          <a:prstGeom prst="rect">
            <a:avLst/>
          </a:prstGeom>
          <a:noFill/>
        </p:spPr>
        <p:txBody>
          <a:bodyPr wrap="none" rtlCol="0">
            <a:spAutoFit/>
          </a:bodyPr>
          <a:lstStyle/>
          <a:p>
            <a:r>
              <a:rPr lang="fr-FR" sz="2800" b="1" dirty="0">
                <a:solidFill>
                  <a:srgbClr val="C00000"/>
                </a:solidFill>
              </a:rPr>
              <a:t>Limite réaliste : TRE standard &gt; 10</a:t>
            </a:r>
          </a:p>
        </p:txBody>
      </p:sp>
    </p:spTree>
    <p:extLst>
      <p:ext uri="{BB962C8B-B14F-4D97-AF65-F5344CB8AC3E}">
        <p14:creationId xmlns:p14="http://schemas.microsoft.com/office/powerpoint/2010/main" val="1821852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9879" y="5949561"/>
            <a:ext cx="4053930" cy="461665"/>
          </a:xfrm>
          <a:prstGeom prst="rect">
            <a:avLst/>
          </a:prstGeom>
        </p:spPr>
        <p:txBody>
          <a:bodyPr wrap="none">
            <a:spAutoFit/>
          </a:bodyPr>
          <a:lstStyle/>
          <a:p>
            <a:r>
              <a:rPr lang="en-US" sz="2400" i="1" dirty="0"/>
              <a:t>Gross and Net </a:t>
            </a:r>
            <a:r>
              <a:rPr lang="en-US" sz="2400" i="1" dirty="0" err="1"/>
              <a:t>Hubbert</a:t>
            </a:r>
            <a:r>
              <a:rPr lang="en-US" sz="2400" i="1" dirty="0"/>
              <a:t> curves.</a:t>
            </a:r>
            <a:endParaRPr lang="fr-FR" sz="2400" dirty="0"/>
          </a:p>
        </p:txBody>
      </p:sp>
      <p:sp>
        <p:nvSpPr>
          <p:cNvPr id="5" name="Rectangle 4"/>
          <p:cNvSpPr/>
          <p:nvPr/>
        </p:nvSpPr>
        <p:spPr>
          <a:xfrm>
            <a:off x="7129845" y="6488668"/>
            <a:ext cx="5062155" cy="369332"/>
          </a:xfrm>
          <a:prstGeom prst="rect">
            <a:avLst/>
          </a:prstGeom>
        </p:spPr>
        <p:txBody>
          <a:bodyPr wrap="none">
            <a:spAutoFit/>
          </a:bodyPr>
          <a:lstStyle/>
          <a:p>
            <a:r>
              <a:rPr lang="fr-FR" dirty="0"/>
              <a:t>http://netenergy.theoildrum.com/node/5500#more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50"/>
            <a:ext cx="8611279" cy="5889911"/>
          </a:xfrm>
          <a:prstGeom prst="rect">
            <a:avLst/>
          </a:prstGeom>
        </p:spPr>
      </p:pic>
      <p:sp>
        <p:nvSpPr>
          <p:cNvPr id="6" name="ZoneTexte 5"/>
          <p:cNvSpPr txBox="1"/>
          <p:nvPr/>
        </p:nvSpPr>
        <p:spPr>
          <a:xfrm>
            <a:off x="8503920" y="862149"/>
            <a:ext cx="3688080" cy="2062103"/>
          </a:xfrm>
          <a:prstGeom prst="rect">
            <a:avLst/>
          </a:prstGeom>
          <a:noFill/>
        </p:spPr>
        <p:txBody>
          <a:bodyPr wrap="square" rtlCol="0">
            <a:spAutoFit/>
          </a:bodyPr>
          <a:lstStyle/>
          <a:p>
            <a:r>
              <a:rPr lang="fr-FR" sz="3200" b="1" u="sng" dirty="0">
                <a:solidFill>
                  <a:schemeClr val="tx1">
                    <a:lumMod val="75000"/>
                    <a:lumOff val="25000"/>
                  </a:schemeClr>
                </a:solidFill>
              </a:rPr>
              <a:t>Courbe nette de </a:t>
            </a:r>
            <a:r>
              <a:rPr lang="fr-FR" sz="3200" b="1" u="sng" dirty="0" err="1">
                <a:solidFill>
                  <a:schemeClr val="tx1">
                    <a:lumMod val="75000"/>
                    <a:lumOff val="25000"/>
                  </a:schemeClr>
                </a:solidFill>
              </a:rPr>
              <a:t>Hubbert</a:t>
            </a:r>
            <a:r>
              <a:rPr lang="fr-FR" sz="3200" b="1" u="sng" dirty="0">
                <a:solidFill>
                  <a:schemeClr val="tx1">
                    <a:lumMod val="75000"/>
                    <a:lumOff val="25000"/>
                  </a:schemeClr>
                </a:solidFill>
              </a:rPr>
              <a:t> (gris)</a:t>
            </a:r>
          </a:p>
          <a:p>
            <a:r>
              <a:rPr lang="fr-FR" sz="3200" dirty="0"/>
              <a:t>Tient compte du TRE (EROI standard)</a:t>
            </a:r>
          </a:p>
        </p:txBody>
      </p:sp>
      <p:sp>
        <p:nvSpPr>
          <p:cNvPr id="2" name="ZoneTexte 1"/>
          <p:cNvSpPr txBox="1"/>
          <p:nvPr/>
        </p:nvSpPr>
        <p:spPr>
          <a:xfrm>
            <a:off x="5682343" y="431073"/>
            <a:ext cx="2374240" cy="461665"/>
          </a:xfrm>
          <a:prstGeom prst="rect">
            <a:avLst/>
          </a:prstGeom>
          <a:noFill/>
        </p:spPr>
        <p:txBody>
          <a:bodyPr wrap="none" rtlCol="0">
            <a:spAutoFit/>
          </a:bodyPr>
          <a:lstStyle/>
          <a:p>
            <a:r>
              <a:rPr lang="fr-FR" sz="2400" dirty="0"/>
              <a:t>Pic de production</a:t>
            </a:r>
          </a:p>
        </p:txBody>
      </p:sp>
      <p:sp>
        <p:nvSpPr>
          <p:cNvPr id="8" name="Flèche droite 7"/>
          <p:cNvSpPr/>
          <p:nvPr/>
        </p:nvSpPr>
        <p:spPr>
          <a:xfrm flipH="1">
            <a:off x="4709635" y="479026"/>
            <a:ext cx="836023"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8611279" y="3563471"/>
            <a:ext cx="3251596" cy="954107"/>
          </a:xfrm>
          <a:prstGeom prst="rect">
            <a:avLst/>
          </a:prstGeom>
          <a:noFill/>
        </p:spPr>
        <p:txBody>
          <a:bodyPr wrap="square" rtlCol="0">
            <a:spAutoFit/>
          </a:bodyPr>
          <a:lstStyle/>
          <a:p>
            <a:r>
              <a:rPr lang="fr-FR" sz="2800" dirty="0"/>
              <a:t>Ça descend beaucoup plus vite…</a:t>
            </a:r>
          </a:p>
        </p:txBody>
      </p:sp>
    </p:spTree>
    <p:extLst>
      <p:ext uri="{BB962C8B-B14F-4D97-AF65-F5344CB8AC3E}">
        <p14:creationId xmlns:p14="http://schemas.microsoft.com/office/powerpoint/2010/main" val="25678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 y="0"/>
            <a:ext cx="8590308" cy="5872119"/>
          </a:xfrm>
          <a:prstGeom prst="rect">
            <a:avLst/>
          </a:prstGeom>
        </p:spPr>
      </p:pic>
      <p:sp>
        <p:nvSpPr>
          <p:cNvPr id="3" name="Rectangle 2"/>
          <p:cNvSpPr/>
          <p:nvPr/>
        </p:nvSpPr>
        <p:spPr>
          <a:xfrm>
            <a:off x="1169879" y="5949561"/>
            <a:ext cx="6708118" cy="461665"/>
          </a:xfrm>
          <a:prstGeom prst="rect">
            <a:avLst/>
          </a:prstGeom>
        </p:spPr>
        <p:txBody>
          <a:bodyPr wrap="none">
            <a:spAutoFit/>
          </a:bodyPr>
          <a:lstStyle/>
          <a:p>
            <a:r>
              <a:rPr lang="en-US" sz="2400" i="1" dirty="0"/>
              <a:t>Plot of three estimations of EROI for U.S. oil and gas.</a:t>
            </a:r>
            <a:endParaRPr lang="fr-FR" sz="2400" dirty="0"/>
          </a:p>
        </p:txBody>
      </p:sp>
      <p:sp>
        <p:nvSpPr>
          <p:cNvPr id="5" name="Rectangle 4"/>
          <p:cNvSpPr/>
          <p:nvPr/>
        </p:nvSpPr>
        <p:spPr>
          <a:xfrm>
            <a:off x="7129845" y="6488668"/>
            <a:ext cx="5062155" cy="369332"/>
          </a:xfrm>
          <a:prstGeom prst="rect">
            <a:avLst/>
          </a:prstGeom>
        </p:spPr>
        <p:txBody>
          <a:bodyPr wrap="none">
            <a:spAutoFit/>
          </a:bodyPr>
          <a:lstStyle/>
          <a:p>
            <a:r>
              <a:rPr lang="fr-FR" dirty="0"/>
              <a:t>http://netenergy.theoildrum.com/node/5500#more</a:t>
            </a:r>
          </a:p>
        </p:txBody>
      </p:sp>
      <p:sp>
        <p:nvSpPr>
          <p:cNvPr id="4" name="ZoneTexte 3"/>
          <p:cNvSpPr txBox="1"/>
          <p:nvPr/>
        </p:nvSpPr>
        <p:spPr>
          <a:xfrm>
            <a:off x="591670" y="363071"/>
            <a:ext cx="819455" cy="584775"/>
          </a:xfrm>
          <a:prstGeom prst="rect">
            <a:avLst/>
          </a:prstGeom>
          <a:noFill/>
        </p:spPr>
        <p:txBody>
          <a:bodyPr wrap="none" rtlCol="0">
            <a:spAutoFit/>
          </a:bodyPr>
          <a:lstStyle/>
          <a:p>
            <a:r>
              <a:rPr lang="fr-FR" sz="3200" b="1" dirty="0"/>
              <a:t>TRE</a:t>
            </a:r>
          </a:p>
        </p:txBody>
      </p:sp>
      <p:sp>
        <p:nvSpPr>
          <p:cNvPr id="6" name="ZoneTexte 5"/>
          <p:cNvSpPr txBox="1"/>
          <p:nvPr/>
        </p:nvSpPr>
        <p:spPr>
          <a:xfrm>
            <a:off x="8755665" y="1451093"/>
            <a:ext cx="3255818" cy="2246769"/>
          </a:xfrm>
          <a:prstGeom prst="rect">
            <a:avLst/>
          </a:prstGeom>
          <a:noFill/>
        </p:spPr>
        <p:txBody>
          <a:bodyPr wrap="square" rtlCol="0">
            <a:spAutoFit/>
          </a:bodyPr>
          <a:lstStyle/>
          <a:p>
            <a:r>
              <a:rPr lang="fr-FR" sz="2800" dirty="0"/>
              <a:t>Évidemment, on a commencé par exploiter les ressources les plus rentables…</a:t>
            </a:r>
          </a:p>
        </p:txBody>
      </p:sp>
    </p:spTree>
    <p:extLst>
      <p:ext uri="{BB962C8B-B14F-4D97-AF65-F5344CB8AC3E}">
        <p14:creationId xmlns:p14="http://schemas.microsoft.com/office/powerpoint/2010/main" val="588197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963" y="203056"/>
            <a:ext cx="5507182" cy="1325563"/>
          </a:xfrm>
        </p:spPr>
        <p:txBody>
          <a:bodyPr/>
          <a:lstStyle/>
          <a:p>
            <a:r>
              <a:rPr lang="fr-FR" dirty="0"/>
              <a:t>CONCLUSIONS Partie III</a:t>
            </a:r>
          </a:p>
        </p:txBody>
      </p:sp>
      <p:sp>
        <p:nvSpPr>
          <p:cNvPr id="3" name="Espace réservé du contenu 2"/>
          <p:cNvSpPr>
            <a:spLocks noGrp="1"/>
          </p:cNvSpPr>
          <p:nvPr>
            <p:ph idx="1"/>
          </p:nvPr>
        </p:nvSpPr>
        <p:spPr>
          <a:xfrm>
            <a:off x="990599" y="1631661"/>
            <a:ext cx="10037619" cy="4256521"/>
          </a:xfrm>
        </p:spPr>
        <p:txBody>
          <a:bodyPr>
            <a:normAutofit lnSpcReduction="10000"/>
          </a:bodyPr>
          <a:lstStyle/>
          <a:p>
            <a:r>
              <a:rPr lang="fr-FR" dirty="0"/>
              <a:t>La ressource, c’est l’ensemble de ce qu’on estime qui sera exploité.</a:t>
            </a:r>
          </a:p>
          <a:p>
            <a:r>
              <a:rPr lang="fr-FR" dirty="0"/>
              <a:t>La réserve, c’est ce qui est exploitable aujourd’hui, dans les conditions économiques, scientifiques et techniques du moment.</a:t>
            </a:r>
          </a:p>
          <a:p>
            <a:r>
              <a:rPr lang="fr-FR" dirty="0"/>
              <a:t>Seuls quelques métaux sont exploités pour eux-mêmes, la plupart est majoritairement obtenue comme compagnon des métaux hôtes.</a:t>
            </a:r>
          </a:p>
          <a:p>
            <a:r>
              <a:rPr lang="fr-FR" dirty="0"/>
              <a:t>Le rapport Réserve / Production n’a pas de sens hors contexte.</a:t>
            </a:r>
          </a:p>
          <a:p>
            <a:r>
              <a:rPr lang="fr-FR" dirty="0"/>
              <a:t>Il y a une limite énergétique à l’exploitation des ressources énergétiques, représentée par le Taux de Retour Energétique (TRE, ou EROI en anglais).</a:t>
            </a:r>
          </a:p>
          <a:p>
            <a:endParaRPr lang="fr-FR" dirty="0"/>
          </a:p>
        </p:txBody>
      </p:sp>
    </p:spTree>
    <p:extLst>
      <p:ext uri="{BB962C8B-B14F-4D97-AF65-F5344CB8AC3E}">
        <p14:creationId xmlns:p14="http://schemas.microsoft.com/office/powerpoint/2010/main" val="1410431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3143" y="1260762"/>
            <a:ext cx="10894423" cy="2396837"/>
          </a:xfrm>
        </p:spPr>
        <p:txBody>
          <a:bodyPr>
            <a:normAutofit/>
          </a:bodyPr>
          <a:lstStyle/>
          <a:p>
            <a:pPr algn="ctr"/>
            <a:r>
              <a:rPr lang="fr-FR" sz="6000" b="1" dirty="0"/>
              <a:t>IV</a:t>
            </a:r>
            <a:br>
              <a:rPr lang="fr-FR" sz="6000" b="1" dirty="0"/>
            </a:br>
            <a:r>
              <a:rPr lang="fr-FR" sz="6000" b="1" dirty="0"/>
              <a:t>La limite floue de l’énergie</a:t>
            </a:r>
            <a:endParaRPr lang="fr-FR" sz="6000" b="1" dirty="0">
              <a:solidFill>
                <a:srgbClr val="C00000"/>
              </a:solidFill>
            </a:endParaRPr>
          </a:p>
        </p:txBody>
      </p:sp>
    </p:spTree>
    <p:extLst>
      <p:ext uri="{BB962C8B-B14F-4D97-AF65-F5344CB8AC3E}">
        <p14:creationId xmlns:p14="http://schemas.microsoft.com/office/powerpoint/2010/main" val="1494893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7" name="ZoneTexte 6"/>
          <p:cNvSpPr txBox="1"/>
          <p:nvPr/>
        </p:nvSpPr>
        <p:spPr>
          <a:xfrm>
            <a:off x="4576480" y="880560"/>
            <a:ext cx="2334485" cy="369332"/>
          </a:xfrm>
          <a:prstGeom prst="rect">
            <a:avLst/>
          </a:prstGeom>
          <a:noFill/>
        </p:spPr>
        <p:txBody>
          <a:bodyPr wrap="none" rtlCol="0">
            <a:spAutoFit/>
          </a:bodyPr>
          <a:lstStyle/>
          <a:p>
            <a:r>
              <a:rPr lang="fr-FR" dirty="0"/>
              <a:t>(en  </a:t>
            </a:r>
            <a:r>
              <a:rPr lang="fr-FR" b="1" dirty="0"/>
              <a:t>milliers</a:t>
            </a:r>
            <a:r>
              <a:rPr lang="fr-FR" dirty="0"/>
              <a:t> de tonnes)</a:t>
            </a:r>
          </a:p>
        </p:txBody>
      </p:sp>
      <p:sp>
        <p:nvSpPr>
          <p:cNvPr id="8" name="ZoneTexte 7"/>
          <p:cNvSpPr txBox="1"/>
          <p:nvPr/>
        </p:nvSpPr>
        <p:spPr>
          <a:xfrm>
            <a:off x="10682693" y="502450"/>
            <a:ext cx="1576007" cy="1169551"/>
          </a:xfrm>
          <a:prstGeom prst="rect">
            <a:avLst/>
          </a:prstGeom>
          <a:noFill/>
        </p:spPr>
        <p:txBody>
          <a:bodyPr wrap="square" rtlCol="0">
            <a:spAutoFit/>
          </a:bodyPr>
          <a:lstStyle/>
          <a:p>
            <a:r>
              <a:rPr lang="fr-FR" sz="1400" u="sng" dirty="0"/>
              <a:t>Source : </a:t>
            </a:r>
            <a:r>
              <a:rPr lang="fr-FR" sz="1400" dirty="0"/>
              <a:t>minerals.usgs.gov</a:t>
            </a:r>
          </a:p>
          <a:p>
            <a:r>
              <a:rPr lang="fr-FR" sz="1400" dirty="0"/>
              <a:t>Site de l’USGS </a:t>
            </a:r>
          </a:p>
          <a:p>
            <a:r>
              <a:rPr lang="fr-FR" sz="1400" dirty="0"/>
              <a:t>(United States </a:t>
            </a:r>
            <a:r>
              <a:rPr lang="fr-FR" sz="1400" dirty="0" err="1"/>
              <a:t>Geological</a:t>
            </a:r>
            <a:r>
              <a:rPr lang="fr-FR" sz="1400" dirty="0"/>
              <a:t> Survey)</a:t>
            </a:r>
          </a:p>
        </p:txBody>
      </p:sp>
      <p:pic>
        <p:nvPicPr>
          <p:cNvPr id="4" name="Image 3"/>
          <p:cNvPicPr>
            <a:picLocks noChangeAspect="1"/>
          </p:cNvPicPr>
          <p:nvPr/>
        </p:nvPicPr>
        <p:blipFill>
          <a:blip r:embed="rId2"/>
          <a:stretch>
            <a:fillRect/>
          </a:stretch>
        </p:blipFill>
        <p:spPr>
          <a:xfrm>
            <a:off x="402785" y="1371877"/>
            <a:ext cx="11460099" cy="5364580"/>
          </a:xfrm>
          <a:prstGeom prst="rect">
            <a:avLst/>
          </a:prstGeom>
        </p:spPr>
      </p:pic>
      <p:sp>
        <p:nvSpPr>
          <p:cNvPr id="11" name="ZoneTexte 10"/>
          <p:cNvSpPr txBox="1"/>
          <p:nvPr/>
        </p:nvSpPr>
        <p:spPr>
          <a:xfrm>
            <a:off x="10130839" y="2520660"/>
            <a:ext cx="1900841" cy="830997"/>
          </a:xfrm>
          <a:prstGeom prst="rect">
            <a:avLst/>
          </a:prstGeom>
          <a:noFill/>
        </p:spPr>
        <p:txBody>
          <a:bodyPr wrap="none" rtlCol="0">
            <a:spAutoFit/>
          </a:bodyPr>
          <a:lstStyle/>
          <a:p>
            <a:r>
              <a:rPr lang="fr-FR" sz="2400" dirty="0"/>
              <a:t>830 000 </a:t>
            </a:r>
            <a:r>
              <a:rPr lang="fr-FR" sz="2400" dirty="0" err="1"/>
              <a:t>kt</a:t>
            </a:r>
            <a:endParaRPr lang="fr-FR" sz="2400" dirty="0"/>
          </a:p>
          <a:p>
            <a:r>
              <a:rPr lang="fr-FR" sz="2400" dirty="0"/>
              <a:t>  21 000 </a:t>
            </a:r>
            <a:r>
              <a:rPr lang="fr-FR" sz="2400" dirty="0" err="1"/>
              <a:t>kt</a:t>
            </a:r>
            <a:r>
              <a:rPr lang="fr-FR" sz="2400" dirty="0"/>
              <a:t>/an</a:t>
            </a:r>
          </a:p>
        </p:txBody>
      </p:sp>
      <p:cxnSp>
        <p:nvCxnSpPr>
          <p:cNvPr id="12" name="Connecteur droit 11"/>
          <p:cNvCxnSpPr>
            <a:endCxn id="11" idx="3"/>
          </p:cNvCxnSpPr>
          <p:nvPr/>
        </p:nvCxnSpPr>
        <p:spPr>
          <a:xfrm>
            <a:off x="10130839" y="2936158"/>
            <a:ext cx="1900841" cy="1"/>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0451786" y="3403727"/>
            <a:ext cx="1667444" cy="523220"/>
          </a:xfrm>
          <a:prstGeom prst="rect">
            <a:avLst/>
          </a:prstGeom>
          <a:noFill/>
        </p:spPr>
        <p:txBody>
          <a:bodyPr wrap="none" rtlCol="0">
            <a:spAutoFit/>
          </a:bodyPr>
          <a:lstStyle/>
          <a:p>
            <a:r>
              <a:rPr lang="fr-FR" sz="2800" dirty="0"/>
              <a:t>= 39,5 ans</a:t>
            </a:r>
          </a:p>
        </p:txBody>
      </p:sp>
      <p:sp>
        <p:nvSpPr>
          <p:cNvPr id="15" name="ZoneTexte 14"/>
          <p:cNvSpPr txBox="1"/>
          <p:nvPr/>
        </p:nvSpPr>
        <p:spPr>
          <a:xfrm>
            <a:off x="9697602" y="4250321"/>
            <a:ext cx="236319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000" dirty="0"/>
              <a:t>Recyclage d’environ 32 % du cuivre</a:t>
            </a:r>
          </a:p>
        </p:txBody>
      </p:sp>
      <p:sp>
        <p:nvSpPr>
          <p:cNvPr id="16"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41836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11" name="Rectangle 10"/>
          <p:cNvSpPr/>
          <p:nvPr/>
        </p:nvSpPr>
        <p:spPr>
          <a:xfrm>
            <a:off x="4949719" y="5831032"/>
            <a:ext cx="4470904" cy="400110"/>
          </a:xfrm>
          <a:prstGeom prst="rect">
            <a:avLst/>
          </a:prstGeom>
        </p:spPr>
        <p:txBody>
          <a:bodyPr wrap="none">
            <a:spAutoFit/>
          </a:bodyPr>
          <a:lstStyle/>
          <a:p>
            <a:r>
              <a:rPr lang="en-GB" sz="2000" dirty="0">
                <a:latin typeface="Times New Roman" panose="02020603050405020304" pitchFamily="18" charset="0"/>
                <a:cs typeface="Times New Roman" panose="02020603050405020304" pitchFamily="18" charset="0"/>
              </a:rPr>
              <a:t>https://www.copper.org/education/c-facts/</a:t>
            </a:r>
          </a:p>
        </p:txBody>
      </p:sp>
      <p:sp>
        <p:nvSpPr>
          <p:cNvPr id="12" name="Rectangle 11"/>
          <p:cNvSpPr/>
          <p:nvPr/>
        </p:nvSpPr>
        <p:spPr>
          <a:xfrm>
            <a:off x="2382315" y="3174644"/>
            <a:ext cx="7993040"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“We're in no danger of running out of copper. World­wide resources of this important and valuable metal are estimated at more than 8.1 trillion pounds of which only about 1.1 trillion (~13.6%) have been mined through­out history.”</a:t>
            </a:r>
            <a:endParaRPr lang="en-GB"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2382314" y="1110267"/>
            <a:ext cx="9481973" cy="1477328"/>
          </a:xfrm>
          <a:prstGeom prst="rect">
            <a:avLst/>
          </a:prstGeom>
        </p:spPr>
        <p:txBody>
          <a:bodyPr wrap="square">
            <a:spAutoFit/>
          </a:bodyPr>
          <a:lstStyle/>
          <a:p>
            <a:r>
              <a:rPr lang="en-US" dirty="0"/>
              <a:t>Copper Development Association Inc. (CDA) is a U.S-based, not-for-profit association of the global copper industry, </a:t>
            </a:r>
            <a:r>
              <a:rPr lang="en-US" b="1" dirty="0"/>
              <a:t>influencing the use of copper and copper alloys through research, development and education, as well as technical and end-user support.</a:t>
            </a:r>
            <a:r>
              <a:rPr lang="en-US" dirty="0"/>
              <a:t> CDA is committed to promoting the proper use of copper materials in sustainable, efficient applications for business, industry and the home.</a:t>
            </a:r>
            <a:endParaRPr lang="fr-FR" dirty="0"/>
          </a:p>
        </p:txBody>
      </p:sp>
      <p:sp>
        <p:nvSpPr>
          <p:cNvPr id="7"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289304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p:cNvGraphicFramePr>
            <a:graphicFrameLocks noGrp="1"/>
          </p:cNvGraphicFramePr>
          <p:nvPr>
            <p:ph idx="1"/>
            <p:extLst/>
          </p:nvPr>
        </p:nvGraphicFramePr>
        <p:xfrm>
          <a:off x="838200" y="1083212"/>
          <a:ext cx="10515600" cy="5093751"/>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1872728" y="6176963"/>
            <a:ext cx="8446543" cy="461665"/>
          </a:xfrm>
          <a:prstGeom prst="rect">
            <a:avLst/>
          </a:prstGeom>
          <a:noFill/>
        </p:spPr>
        <p:txBody>
          <a:bodyPr wrap="none" rtlCol="0">
            <a:spAutoFit/>
          </a:bodyPr>
          <a:lstStyle/>
          <a:p>
            <a:r>
              <a:rPr lang="fr-FR" sz="2400" dirty="0"/>
              <a:t>Ratio réserve sur production pour le cuivre en fonction de l’année.</a:t>
            </a:r>
          </a:p>
        </p:txBody>
      </p:sp>
      <p:sp>
        <p:nvSpPr>
          <p:cNvPr id="10" name="ZoneTexte 9"/>
          <p:cNvSpPr txBox="1"/>
          <p:nvPr/>
        </p:nvSpPr>
        <p:spPr>
          <a:xfrm>
            <a:off x="476517" y="261608"/>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12" name="ZoneTexte 11"/>
          <p:cNvSpPr txBox="1"/>
          <p:nvPr/>
        </p:nvSpPr>
        <p:spPr>
          <a:xfrm>
            <a:off x="8848578" y="484812"/>
            <a:ext cx="2784160" cy="58477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fr-FR" sz="3200" dirty="0"/>
              <a:t>Pas inquiétant !</a:t>
            </a:r>
          </a:p>
        </p:txBody>
      </p:sp>
      <p:sp>
        <p:nvSpPr>
          <p:cNvPr id="13" name="ZoneTexte 12"/>
          <p:cNvSpPr txBox="1"/>
          <p:nvPr/>
        </p:nvSpPr>
        <p:spPr>
          <a:xfrm>
            <a:off x="3750889" y="3875600"/>
            <a:ext cx="5757089"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3200" dirty="0"/>
              <a:t>La ressource alimente la réserve !</a:t>
            </a:r>
          </a:p>
        </p:txBody>
      </p:sp>
      <p:sp>
        <p:nvSpPr>
          <p:cNvPr id="14"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31093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7" y="261608"/>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pic>
        <p:nvPicPr>
          <p:cNvPr id="11" name="Picture 4" descr="Results from Cu Production models">
            <a:extLst>
              <a:ext uri="{FF2B5EF4-FFF2-40B4-BE49-F238E27FC236}">
                <a16:creationId xmlns:a16="http://schemas.microsoft.com/office/drawing/2014/main" id="{3404471A-6918-4C6F-A351-47D531DF86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2974" y="523218"/>
            <a:ext cx="8124799" cy="633478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9743937" y="484812"/>
            <a:ext cx="2140586"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3200" dirty="0"/>
              <a:t>Inquiétant !</a:t>
            </a:r>
          </a:p>
        </p:txBody>
      </p:sp>
      <p:sp>
        <p:nvSpPr>
          <p:cNvPr id="9"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2521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300016"/>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pic>
        <p:nvPicPr>
          <p:cNvPr id="7" name="Image 6"/>
          <p:cNvPicPr>
            <a:picLocks noChangeAspect="1"/>
          </p:cNvPicPr>
          <p:nvPr/>
        </p:nvPicPr>
        <p:blipFill>
          <a:blip r:embed="rId2"/>
          <a:stretch>
            <a:fillRect/>
          </a:stretch>
        </p:blipFill>
        <p:spPr>
          <a:xfrm>
            <a:off x="322344" y="858190"/>
            <a:ext cx="8991600" cy="5638800"/>
          </a:xfrm>
          <a:prstGeom prst="rect">
            <a:avLst/>
          </a:prstGeom>
        </p:spPr>
      </p:pic>
      <p:sp>
        <p:nvSpPr>
          <p:cNvPr id="8" name="ZoneTexte 7"/>
          <p:cNvSpPr txBox="1"/>
          <p:nvPr/>
        </p:nvSpPr>
        <p:spPr>
          <a:xfrm>
            <a:off x="9052560" y="6384165"/>
            <a:ext cx="2297296" cy="369332"/>
          </a:xfrm>
          <a:prstGeom prst="rect">
            <a:avLst/>
          </a:prstGeom>
          <a:noFill/>
        </p:spPr>
        <p:txBody>
          <a:bodyPr wrap="none" rtlCol="0">
            <a:spAutoFit/>
          </a:bodyPr>
          <a:lstStyle/>
          <a:p>
            <a:r>
              <a:rPr lang="en-GB" dirty="0"/>
              <a:t>Source : CNRS, </a:t>
            </a:r>
            <a:r>
              <a:rPr lang="en-GB" dirty="0" err="1"/>
              <a:t>ecoinfo</a:t>
            </a:r>
            <a:endParaRPr lang="en-GB" dirty="0"/>
          </a:p>
        </p:txBody>
      </p:sp>
      <p:sp>
        <p:nvSpPr>
          <p:cNvPr id="10" name="ZoneTexte 9"/>
          <p:cNvSpPr txBox="1"/>
          <p:nvPr/>
        </p:nvSpPr>
        <p:spPr>
          <a:xfrm>
            <a:off x="9493588" y="1981199"/>
            <a:ext cx="2554720" cy="1200329"/>
          </a:xfrm>
          <a:prstGeom prst="rect">
            <a:avLst/>
          </a:prstGeom>
          <a:noFill/>
        </p:spPr>
        <p:txBody>
          <a:bodyPr wrap="square" rtlCol="0">
            <a:spAutoFit/>
          </a:bodyPr>
          <a:lstStyle/>
          <a:p>
            <a:r>
              <a:rPr lang="en-GB" sz="2400" dirty="0"/>
              <a:t>Le </a:t>
            </a:r>
            <a:r>
              <a:rPr lang="en-GB" sz="2400" dirty="0" err="1"/>
              <a:t>taux</a:t>
            </a:r>
            <a:r>
              <a:rPr lang="en-GB" sz="2400" dirty="0"/>
              <a:t> </a:t>
            </a:r>
            <a:r>
              <a:rPr lang="en-GB" sz="2400" dirty="0" err="1"/>
              <a:t>actuel</a:t>
            </a:r>
            <a:r>
              <a:rPr lang="en-GB" sz="2400" dirty="0"/>
              <a:t> </a:t>
            </a:r>
            <a:r>
              <a:rPr lang="en-GB" sz="2400" dirty="0" err="1"/>
              <a:t>est</a:t>
            </a:r>
            <a:r>
              <a:rPr lang="en-GB" sz="2400" dirty="0"/>
              <a:t> </a:t>
            </a:r>
            <a:r>
              <a:rPr lang="en-GB" sz="2400" dirty="0" err="1"/>
              <a:t>compris</a:t>
            </a:r>
            <a:r>
              <a:rPr lang="en-GB" sz="2400" dirty="0"/>
              <a:t> entre 0,5 et 0,8 %.</a:t>
            </a:r>
          </a:p>
        </p:txBody>
      </p:sp>
      <p:sp>
        <p:nvSpPr>
          <p:cNvPr id="9" name="ZoneTexte 8"/>
          <p:cNvSpPr txBox="1"/>
          <p:nvPr/>
        </p:nvSpPr>
        <p:spPr>
          <a:xfrm>
            <a:off x="9493588" y="3146623"/>
            <a:ext cx="2554720" cy="2677656"/>
          </a:xfrm>
          <a:prstGeom prst="rect">
            <a:avLst/>
          </a:prstGeom>
          <a:noFill/>
        </p:spPr>
        <p:txBody>
          <a:bodyPr wrap="square" rtlCol="0">
            <a:spAutoFit/>
          </a:bodyPr>
          <a:lstStyle/>
          <a:p>
            <a:r>
              <a:rPr lang="en-GB" sz="2400" dirty="0"/>
              <a:t>Le mineral de </a:t>
            </a:r>
            <a:r>
              <a:rPr lang="en-GB" sz="2400" dirty="0" err="1"/>
              <a:t>porphyre</a:t>
            </a:r>
            <a:r>
              <a:rPr lang="en-GB" sz="2400" dirty="0"/>
              <a:t> (86% des </a:t>
            </a:r>
            <a:r>
              <a:rPr lang="en-GB" sz="2400" dirty="0" err="1"/>
              <a:t>ressources</a:t>
            </a:r>
            <a:r>
              <a:rPr lang="en-GB" sz="2400" dirty="0"/>
              <a:t>) </a:t>
            </a:r>
            <a:r>
              <a:rPr lang="en-GB" sz="2400" dirty="0" err="1"/>
              <a:t>est</a:t>
            </a:r>
            <a:r>
              <a:rPr lang="en-GB" sz="2400" dirty="0"/>
              <a:t> exploitable </a:t>
            </a:r>
            <a:r>
              <a:rPr lang="en-GB" sz="2400" dirty="0" err="1"/>
              <a:t>économiquement</a:t>
            </a:r>
            <a:r>
              <a:rPr lang="en-GB" sz="2400" dirty="0"/>
              <a:t> </a:t>
            </a:r>
            <a:r>
              <a:rPr lang="en-GB" sz="2400" b="1" dirty="0" err="1"/>
              <a:t>jusqu’à</a:t>
            </a:r>
            <a:r>
              <a:rPr lang="en-GB" sz="2400" b="1" dirty="0"/>
              <a:t> 0,15% de </a:t>
            </a:r>
            <a:r>
              <a:rPr lang="en-GB" sz="2400" b="1" dirty="0" err="1"/>
              <a:t>cuivre</a:t>
            </a:r>
            <a:r>
              <a:rPr lang="en-GB" sz="2400" b="1" dirty="0"/>
              <a:t> </a:t>
            </a:r>
            <a:r>
              <a:rPr lang="en-GB" sz="2400" b="1" dirty="0" err="1"/>
              <a:t>en</a:t>
            </a:r>
            <a:r>
              <a:rPr lang="en-GB" sz="2400" b="1" dirty="0"/>
              <a:t> masse</a:t>
            </a:r>
            <a:r>
              <a:rPr lang="en-GB" sz="2400" dirty="0"/>
              <a:t>.</a:t>
            </a:r>
          </a:p>
        </p:txBody>
      </p:sp>
      <p:sp>
        <p:nvSpPr>
          <p:cNvPr id="12"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32238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418503"/>
            <a:ext cx="10515600" cy="4962020"/>
          </a:xfrm>
        </p:spPr>
        <p:txBody>
          <a:bodyPr>
            <a:normAutofit lnSpcReduction="10000"/>
          </a:bodyPr>
          <a:lstStyle/>
          <a:p>
            <a:r>
              <a:rPr lang="fr-FR" dirty="0"/>
              <a:t>Exportations 2020 de la Russie (en valeur)</a:t>
            </a:r>
            <a:r>
              <a:rPr lang="fr-FR" baseline="30000" dirty="0"/>
              <a:t>1</a:t>
            </a:r>
            <a:r>
              <a:rPr lang="fr-FR" dirty="0"/>
              <a:t> :</a:t>
            </a:r>
          </a:p>
          <a:p>
            <a:pPr lvl="1"/>
            <a:r>
              <a:rPr lang="fr-FR" dirty="0"/>
              <a:t>49,6 % de ressources énergétiques (hydrocarbures et produits raffinés)</a:t>
            </a:r>
          </a:p>
          <a:p>
            <a:pPr lvl="1"/>
            <a:r>
              <a:rPr lang="fr-FR" dirty="0"/>
              <a:t>10,4 % de ressources métalliques </a:t>
            </a:r>
          </a:p>
          <a:p>
            <a:pPr lvl="1"/>
            <a:r>
              <a:rPr lang="fr-FR" dirty="0"/>
              <a:t>9% de pierres et métaux précieux</a:t>
            </a:r>
          </a:p>
          <a:p>
            <a:r>
              <a:rPr lang="fr-FR" dirty="0"/>
              <a:t>L’Ukraine fournit l’UE en ressources énergétiques et métalliques</a:t>
            </a:r>
          </a:p>
          <a:p>
            <a:r>
              <a:rPr lang="fr-FR" dirty="0"/>
              <a:t>La Russie représente :</a:t>
            </a:r>
          </a:p>
          <a:p>
            <a:pPr lvl="1"/>
            <a:r>
              <a:rPr lang="fr-FR" dirty="0"/>
              <a:t>Environ 30 % des importations de l’UE de ressources énergétiques (gaz, pétrole)</a:t>
            </a:r>
          </a:p>
          <a:p>
            <a:pPr lvl="1"/>
            <a:r>
              <a:rPr lang="fr-FR" dirty="0"/>
              <a:t>7 % de la production globale de nickel (</a:t>
            </a:r>
            <a:r>
              <a:rPr lang="fr-FR" dirty="0">
                <a:sym typeface="Wingdings" panose="05000000000000000000" pitchFamily="2" charset="2"/>
              </a:rPr>
              <a:t> inox !!!)</a:t>
            </a:r>
            <a:endParaRPr lang="fr-FR" dirty="0"/>
          </a:p>
          <a:p>
            <a:pPr lvl="1"/>
            <a:r>
              <a:rPr lang="fr-FR" dirty="0"/>
              <a:t>40 % de la production primaire de palladium</a:t>
            </a:r>
          </a:p>
          <a:p>
            <a:pPr lvl="1"/>
            <a:r>
              <a:rPr lang="fr-FR" dirty="0"/>
              <a:t>10 % de la production globale de platine</a:t>
            </a:r>
          </a:p>
          <a:p>
            <a:pPr lvl="1"/>
            <a:r>
              <a:rPr lang="fr-FR" dirty="0"/>
              <a:t>4 % de la production globale de cobalt</a:t>
            </a:r>
          </a:p>
          <a:p>
            <a:pPr lvl="1"/>
            <a:r>
              <a:rPr lang="fr-FR" dirty="0"/>
              <a:t>10 % de la production primaire d’or.</a:t>
            </a:r>
          </a:p>
          <a:p>
            <a:pPr lvl="1"/>
            <a:endParaRPr lang="fr-FR" dirty="0"/>
          </a:p>
        </p:txBody>
      </p:sp>
      <p:sp>
        <p:nvSpPr>
          <p:cNvPr id="4" name="Titre 1"/>
          <p:cNvSpPr txBox="1">
            <a:spLocks/>
          </p:cNvSpPr>
          <p:nvPr/>
        </p:nvSpPr>
        <p:spPr>
          <a:xfrm>
            <a:off x="268008" y="180459"/>
            <a:ext cx="5947910" cy="830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a:t>I - Cris d’alarme et criticité</a:t>
            </a:r>
            <a:endParaRPr lang="fr-FR" b="1" u="sng" dirty="0"/>
          </a:p>
        </p:txBody>
      </p:sp>
      <p:sp>
        <p:nvSpPr>
          <p:cNvPr id="5" name="ZoneTexte 4"/>
          <p:cNvSpPr txBox="1"/>
          <p:nvPr/>
        </p:nvSpPr>
        <p:spPr>
          <a:xfrm>
            <a:off x="558534" y="956838"/>
            <a:ext cx="4401718" cy="461665"/>
          </a:xfrm>
          <a:prstGeom prst="rect">
            <a:avLst/>
          </a:prstGeom>
          <a:noFill/>
        </p:spPr>
        <p:txBody>
          <a:bodyPr wrap="none" rtlCol="0">
            <a:spAutoFit/>
          </a:bodyPr>
          <a:lstStyle/>
          <a:p>
            <a:r>
              <a:rPr lang="fr-FR" sz="2400" b="1" dirty="0"/>
              <a:t>2) Les défenseurs du monde libre</a:t>
            </a:r>
          </a:p>
        </p:txBody>
      </p:sp>
      <p:sp>
        <p:nvSpPr>
          <p:cNvPr id="6" name="Rectangle 5"/>
          <p:cNvSpPr/>
          <p:nvPr/>
        </p:nvSpPr>
        <p:spPr>
          <a:xfrm>
            <a:off x="-36792" y="6380523"/>
            <a:ext cx="8372918" cy="369332"/>
          </a:xfrm>
          <a:prstGeom prst="rect">
            <a:avLst/>
          </a:prstGeom>
        </p:spPr>
        <p:txBody>
          <a:bodyPr wrap="square">
            <a:spAutoFit/>
          </a:bodyPr>
          <a:lstStyle/>
          <a:p>
            <a:r>
              <a:rPr lang="fr-FR" dirty="0"/>
              <a:t>1 - </a:t>
            </a:r>
            <a:r>
              <a:rPr lang="fr-FR" dirty="0">
                <a:hlinkClick r:id="rId2"/>
              </a:rPr>
              <a:t>https://www.tresor.economie.gouv.fr/Pays/RU/commerce-exterieur</a:t>
            </a:r>
            <a:endParaRPr lang="fr-FR" dirty="0"/>
          </a:p>
        </p:txBody>
      </p:sp>
    </p:spTree>
    <p:extLst>
      <p:ext uri="{BB962C8B-B14F-4D97-AF65-F5344CB8AC3E}">
        <p14:creationId xmlns:p14="http://schemas.microsoft.com/office/powerpoint/2010/main" val="22072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28918" y="1880293"/>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pic>
        <p:nvPicPr>
          <p:cNvPr id="2" name="Image 1"/>
          <p:cNvPicPr>
            <a:picLocks noChangeAspect="1"/>
          </p:cNvPicPr>
          <p:nvPr/>
        </p:nvPicPr>
        <p:blipFill rotWithShape="1">
          <a:blip r:embed="rId2"/>
          <a:srcRect l="2525" t="2068" r="2449"/>
          <a:stretch/>
        </p:blipFill>
        <p:spPr>
          <a:xfrm>
            <a:off x="4119420" y="1177646"/>
            <a:ext cx="8063346" cy="5676312"/>
          </a:xfrm>
          <a:prstGeom prst="rect">
            <a:avLst/>
          </a:prstGeom>
        </p:spPr>
      </p:pic>
      <p:sp>
        <p:nvSpPr>
          <p:cNvPr id="3" name="ZoneTexte 2"/>
          <p:cNvSpPr txBox="1"/>
          <p:nvPr/>
        </p:nvSpPr>
        <p:spPr>
          <a:xfrm>
            <a:off x="190093" y="2546911"/>
            <a:ext cx="3493222" cy="2246769"/>
          </a:xfrm>
          <a:prstGeom prst="rect">
            <a:avLst/>
          </a:prstGeom>
          <a:noFill/>
        </p:spPr>
        <p:txBody>
          <a:bodyPr wrap="square" rtlCol="0">
            <a:spAutoFit/>
          </a:bodyPr>
          <a:lstStyle/>
          <a:p>
            <a:r>
              <a:rPr lang="fr-FR" sz="2800" dirty="0"/>
              <a:t>Énergie grise nécessaire à la fabrication de cuivre de première fusion à partir de la mine.</a:t>
            </a:r>
          </a:p>
        </p:txBody>
      </p:sp>
      <p:sp>
        <p:nvSpPr>
          <p:cNvPr id="4" name="Triangle isocèle 3"/>
          <p:cNvSpPr/>
          <p:nvPr/>
        </p:nvSpPr>
        <p:spPr>
          <a:xfrm>
            <a:off x="6650185" y="5167756"/>
            <a:ext cx="124691" cy="1385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p:cNvGraphicFramePr>
            <a:graphicFrameLocks noGrp="1"/>
          </p:cNvGraphicFramePr>
          <p:nvPr/>
        </p:nvGraphicFramePr>
        <p:xfrm>
          <a:off x="339429" y="65115"/>
          <a:ext cx="10515600" cy="1112520"/>
        </p:xfrm>
        <a:graphic>
          <a:graphicData uri="http://schemas.openxmlformats.org/drawingml/2006/table">
            <a:tbl>
              <a:tblPr firstRow="1" bandRow="1">
                <a:tableStyleId>{073A0DAA-6AF3-43AB-8588-CEC1D06C72B9}</a:tableStyleId>
              </a:tblPr>
              <a:tblGrid>
                <a:gridCol w="2576945">
                  <a:extLst>
                    <a:ext uri="{9D8B030D-6E8A-4147-A177-3AD203B41FA5}">
                      <a16:colId xmlns:a16="http://schemas.microsoft.com/office/drawing/2014/main" val="1643378815"/>
                    </a:ext>
                  </a:extLst>
                </a:gridCol>
                <a:gridCol w="1032171">
                  <a:extLst>
                    <a:ext uri="{9D8B030D-6E8A-4147-A177-3AD203B41FA5}">
                      <a16:colId xmlns:a16="http://schemas.microsoft.com/office/drawing/2014/main" val="3353152287"/>
                    </a:ext>
                  </a:extLst>
                </a:gridCol>
                <a:gridCol w="1122219">
                  <a:extLst>
                    <a:ext uri="{9D8B030D-6E8A-4147-A177-3AD203B41FA5}">
                      <a16:colId xmlns:a16="http://schemas.microsoft.com/office/drawing/2014/main" val="3827169371"/>
                    </a:ext>
                  </a:extLst>
                </a:gridCol>
                <a:gridCol w="1122218">
                  <a:extLst>
                    <a:ext uri="{9D8B030D-6E8A-4147-A177-3AD203B41FA5}">
                      <a16:colId xmlns:a16="http://schemas.microsoft.com/office/drawing/2014/main" val="2030610588"/>
                    </a:ext>
                  </a:extLst>
                </a:gridCol>
                <a:gridCol w="1156847">
                  <a:extLst>
                    <a:ext uri="{9D8B030D-6E8A-4147-A177-3AD203B41FA5}">
                      <a16:colId xmlns:a16="http://schemas.microsoft.com/office/drawing/2014/main" val="2440697836"/>
                    </a:ext>
                  </a:extLst>
                </a:gridCol>
                <a:gridCol w="1184571">
                  <a:extLst>
                    <a:ext uri="{9D8B030D-6E8A-4147-A177-3AD203B41FA5}">
                      <a16:colId xmlns:a16="http://schemas.microsoft.com/office/drawing/2014/main" val="4274273449"/>
                    </a:ext>
                  </a:extLst>
                </a:gridCol>
                <a:gridCol w="1233055">
                  <a:extLst>
                    <a:ext uri="{9D8B030D-6E8A-4147-A177-3AD203B41FA5}">
                      <a16:colId xmlns:a16="http://schemas.microsoft.com/office/drawing/2014/main" val="1435641958"/>
                    </a:ext>
                  </a:extLst>
                </a:gridCol>
                <a:gridCol w="1087574">
                  <a:extLst>
                    <a:ext uri="{9D8B030D-6E8A-4147-A177-3AD203B41FA5}">
                      <a16:colId xmlns:a16="http://schemas.microsoft.com/office/drawing/2014/main" val="1560386749"/>
                    </a:ext>
                  </a:extLst>
                </a:gridCol>
              </a:tblGrid>
              <a:tr h="370840">
                <a:tc>
                  <a:txBody>
                    <a:bodyPr/>
                    <a:lstStyle/>
                    <a:p>
                      <a:r>
                        <a:rPr lang="fr-FR" dirty="0"/>
                        <a:t>Source</a:t>
                      </a:r>
                    </a:p>
                  </a:txBody>
                  <a:tcPr/>
                </a:tc>
                <a:tc>
                  <a:txBody>
                    <a:bodyPr/>
                    <a:lstStyle/>
                    <a:p>
                      <a:pPr algn="ctr"/>
                      <a:r>
                        <a:rPr lang="fr-FR" dirty="0"/>
                        <a:t>CES</a:t>
                      </a:r>
                    </a:p>
                  </a:txBody>
                  <a:tcPr>
                    <a:solidFill>
                      <a:srgbClr val="0070C0"/>
                    </a:solidFill>
                  </a:tcPr>
                </a:tc>
                <a:tc gridSpan="3">
                  <a:txBody>
                    <a:bodyPr/>
                    <a:lstStyle/>
                    <a:p>
                      <a:pPr algn="ctr"/>
                      <a:r>
                        <a:rPr lang="fr-FR" dirty="0"/>
                        <a:t>Underground mines (300 m)</a:t>
                      </a:r>
                    </a:p>
                  </a:txBody>
                  <a:tcPr>
                    <a:solidFill>
                      <a:srgbClr val="C00000"/>
                    </a:solidFill>
                  </a:tcPr>
                </a:tc>
                <a:tc hMerge="1">
                  <a:txBody>
                    <a:bodyPr/>
                    <a:lstStyle/>
                    <a:p>
                      <a:endParaRPr lang="fr-FR" dirty="0"/>
                    </a:p>
                  </a:txBody>
                  <a:tcPr/>
                </a:tc>
                <a:tc hMerge="1">
                  <a:txBody>
                    <a:bodyPr/>
                    <a:lstStyle/>
                    <a:p>
                      <a:endParaRPr lang="fr-FR" dirty="0"/>
                    </a:p>
                  </a:txBody>
                  <a:tcPr/>
                </a:tc>
                <a:tc gridSpan="3">
                  <a:txBody>
                    <a:bodyPr/>
                    <a:lstStyle/>
                    <a:p>
                      <a:pPr algn="ctr"/>
                      <a:r>
                        <a:rPr lang="fr-FR" dirty="0"/>
                        <a:t>Surface mines</a:t>
                      </a:r>
                    </a:p>
                  </a:txBody>
                  <a:tcPr>
                    <a:solidFill>
                      <a:srgbClr val="7030A0"/>
                    </a:solidFill>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882838029"/>
                  </a:ext>
                </a:extLst>
              </a:tr>
              <a:tr h="370840">
                <a:tc>
                  <a:txBody>
                    <a:bodyPr/>
                    <a:lstStyle/>
                    <a:p>
                      <a:r>
                        <a:rPr lang="fr-FR" dirty="0"/>
                        <a:t>Grade (%)</a:t>
                      </a:r>
                    </a:p>
                  </a:txBody>
                  <a:tcPr/>
                </a:tc>
                <a:tc>
                  <a:txBody>
                    <a:bodyPr/>
                    <a:lstStyle/>
                    <a:p>
                      <a:pPr algn="ctr"/>
                      <a:r>
                        <a:rPr lang="fr-FR" dirty="0"/>
                        <a:t>0,85</a:t>
                      </a:r>
                    </a:p>
                  </a:txBody>
                  <a:tcPr/>
                </a:tc>
                <a:tc>
                  <a:txBody>
                    <a:bodyPr/>
                    <a:lstStyle/>
                    <a:p>
                      <a:pPr algn="ctr"/>
                      <a:r>
                        <a:rPr lang="fr-FR" dirty="0"/>
                        <a:t>0,5</a:t>
                      </a:r>
                    </a:p>
                  </a:txBody>
                  <a:tcPr/>
                </a:tc>
                <a:tc>
                  <a:txBody>
                    <a:bodyPr/>
                    <a:lstStyle/>
                    <a:p>
                      <a:pPr algn="ctr"/>
                      <a:r>
                        <a:rPr lang="fr-FR" dirty="0"/>
                        <a:t>0,4</a:t>
                      </a:r>
                    </a:p>
                  </a:txBody>
                  <a:tcPr/>
                </a:tc>
                <a:tc>
                  <a:txBody>
                    <a:bodyPr/>
                    <a:lstStyle/>
                    <a:p>
                      <a:pPr algn="ctr"/>
                      <a:r>
                        <a:rPr lang="fr-FR" dirty="0"/>
                        <a:t>0,3</a:t>
                      </a:r>
                    </a:p>
                  </a:txBody>
                  <a:tcPr/>
                </a:tc>
                <a:tc>
                  <a:txBody>
                    <a:bodyPr/>
                    <a:lstStyle/>
                    <a:p>
                      <a:pPr algn="ctr"/>
                      <a:r>
                        <a:rPr lang="fr-FR" dirty="0"/>
                        <a:t>0,5</a:t>
                      </a:r>
                    </a:p>
                  </a:txBody>
                  <a:tcPr/>
                </a:tc>
                <a:tc>
                  <a:txBody>
                    <a:bodyPr/>
                    <a:lstStyle/>
                    <a:p>
                      <a:pPr algn="ctr"/>
                      <a:r>
                        <a:rPr lang="fr-FR" dirty="0"/>
                        <a:t>0,4</a:t>
                      </a:r>
                    </a:p>
                  </a:txBody>
                  <a:tcPr/>
                </a:tc>
                <a:tc>
                  <a:txBody>
                    <a:bodyPr/>
                    <a:lstStyle/>
                    <a:p>
                      <a:pPr algn="ctr"/>
                      <a:r>
                        <a:rPr lang="fr-FR" dirty="0"/>
                        <a:t>0,3</a:t>
                      </a:r>
                    </a:p>
                  </a:txBody>
                  <a:tcPr/>
                </a:tc>
                <a:extLst>
                  <a:ext uri="{0D108BD9-81ED-4DB2-BD59-A6C34878D82A}">
                    <a16:rowId xmlns:a16="http://schemas.microsoft.com/office/drawing/2014/main" val="2710110251"/>
                  </a:ext>
                </a:extLst>
              </a:tr>
              <a:tr h="370840">
                <a:tc>
                  <a:txBody>
                    <a:bodyPr/>
                    <a:lstStyle/>
                    <a:p>
                      <a:r>
                        <a:rPr lang="fr-FR" dirty="0" err="1"/>
                        <a:t>Embodied</a:t>
                      </a:r>
                      <a:r>
                        <a:rPr lang="fr-FR" dirty="0"/>
                        <a:t> </a:t>
                      </a:r>
                      <a:r>
                        <a:rPr lang="fr-FR" dirty="0" err="1"/>
                        <a:t>Energy</a:t>
                      </a:r>
                      <a:r>
                        <a:rPr lang="fr-FR" dirty="0"/>
                        <a:t> (MJ/kg)</a:t>
                      </a:r>
                    </a:p>
                  </a:txBody>
                  <a:tcPr/>
                </a:tc>
                <a:tc>
                  <a:txBody>
                    <a:bodyPr/>
                    <a:lstStyle/>
                    <a:p>
                      <a:pPr algn="ctr"/>
                      <a:r>
                        <a:rPr lang="fr-FR" dirty="0"/>
                        <a:t>60</a:t>
                      </a:r>
                    </a:p>
                  </a:txBody>
                  <a:tcPr/>
                </a:tc>
                <a:tc>
                  <a:txBody>
                    <a:bodyPr/>
                    <a:lstStyle/>
                    <a:p>
                      <a:pPr algn="ctr"/>
                      <a:r>
                        <a:rPr lang="fr-FR" dirty="0"/>
                        <a:t>81</a:t>
                      </a:r>
                    </a:p>
                  </a:txBody>
                  <a:tcPr/>
                </a:tc>
                <a:tc>
                  <a:txBody>
                    <a:bodyPr/>
                    <a:lstStyle/>
                    <a:p>
                      <a:pPr algn="ctr"/>
                      <a:r>
                        <a:rPr lang="fr-FR" dirty="0"/>
                        <a:t>148</a:t>
                      </a:r>
                    </a:p>
                  </a:txBody>
                  <a:tcPr/>
                </a:tc>
                <a:tc>
                  <a:txBody>
                    <a:bodyPr/>
                    <a:lstStyle/>
                    <a:p>
                      <a:pPr algn="ctr"/>
                      <a:r>
                        <a:rPr lang="fr-FR" dirty="0"/>
                        <a:t>468</a:t>
                      </a:r>
                    </a:p>
                  </a:txBody>
                  <a:tcPr/>
                </a:tc>
                <a:tc>
                  <a:txBody>
                    <a:bodyPr/>
                    <a:lstStyle/>
                    <a:p>
                      <a:pPr algn="ctr"/>
                      <a:r>
                        <a:rPr lang="fr-FR" dirty="0"/>
                        <a:t>73</a:t>
                      </a:r>
                    </a:p>
                  </a:txBody>
                  <a:tcPr/>
                </a:tc>
                <a:tc>
                  <a:txBody>
                    <a:bodyPr/>
                    <a:lstStyle/>
                    <a:p>
                      <a:pPr algn="ctr"/>
                      <a:r>
                        <a:rPr lang="fr-FR" dirty="0"/>
                        <a:t>116</a:t>
                      </a:r>
                    </a:p>
                  </a:txBody>
                  <a:tcPr/>
                </a:tc>
                <a:tc>
                  <a:txBody>
                    <a:bodyPr/>
                    <a:lstStyle/>
                    <a:p>
                      <a:pPr algn="ctr"/>
                      <a:r>
                        <a:rPr lang="fr-FR" dirty="0"/>
                        <a:t>276</a:t>
                      </a:r>
                    </a:p>
                  </a:txBody>
                  <a:tcPr/>
                </a:tc>
                <a:extLst>
                  <a:ext uri="{0D108BD9-81ED-4DB2-BD59-A6C34878D82A}">
                    <a16:rowId xmlns:a16="http://schemas.microsoft.com/office/drawing/2014/main" val="1774120974"/>
                  </a:ext>
                </a:extLst>
              </a:tr>
            </a:tbl>
          </a:graphicData>
        </a:graphic>
      </p:graphicFrame>
      <p:sp>
        <p:nvSpPr>
          <p:cNvPr id="8" name="Triangle isocèle 7"/>
          <p:cNvSpPr/>
          <p:nvPr/>
        </p:nvSpPr>
        <p:spPr>
          <a:xfrm>
            <a:off x="6026729" y="4932220"/>
            <a:ext cx="124691" cy="138546"/>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a:off x="5805052" y="4197918"/>
            <a:ext cx="124691" cy="138546"/>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a:off x="5597229" y="374046"/>
            <a:ext cx="124691" cy="138546"/>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a:off x="6026724" y="5056911"/>
            <a:ext cx="124691" cy="13854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a:off x="5805044" y="4558149"/>
            <a:ext cx="124691" cy="13854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5611085" y="2660072"/>
            <a:ext cx="124691" cy="13854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0" y="4932226"/>
            <a:ext cx="4918364" cy="1815882"/>
          </a:xfrm>
          <a:prstGeom prst="rect">
            <a:avLst/>
          </a:prstGeom>
          <a:noFill/>
        </p:spPr>
        <p:txBody>
          <a:bodyPr wrap="square" rtlCol="0">
            <a:spAutoFit/>
          </a:bodyPr>
          <a:lstStyle/>
          <a:p>
            <a:r>
              <a:rPr lang="fr-FR" sz="1600" u="sng" dirty="0"/>
              <a:t>Sources : </a:t>
            </a:r>
          </a:p>
          <a:p>
            <a:r>
              <a:rPr lang="fr-FR" sz="1600" dirty="0"/>
              <a:t>Graphe : site </a:t>
            </a:r>
            <a:r>
              <a:rPr lang="fr-FR" sz="1600" dirty="0" err="1"/>
              <a:t>Ecoinfo</a:t>
            </a:r>
            <a:r>
              <a:rPr lang="fr-FR" sz="1600" dirty="0"/>
              <a:t> du CNRS</a:t>
            </a:r>
          </a:p>
          <a:p>
            <a:r>
              <a:rPr lang="fr-FR" sz="1600" dirty="0"/>
              <a:t>Logiciel CES </a:t>
            </a:r>
            <a:r>
              <a:rPr lang="fr-FR" sz="1600" dirty="0" err="1"/>
              <a:t>Edupack</a:t>
            </a:r>
            <a:r>
              <a:rPr lang="fr-FR" sz="1600" dirty="0"/>
              <a:t> 2014</a:t>
            </a:r>
          </a:p>
          <a:p>
            <a:r>
              <a:rPr lang="fr-FR" sz="1600" dirty="0"/>
              <a:t>Rouge et violet : </a:t>
            </a:r>
            <a:r>
              <a:rPr lang="fr-FR" sz="1600" dirty="0" err="1"/>
              <a:t>publi</a:t>
            </a:r>
            <a:r>
              <a:rPr lang="fr-FR" sz="1600" dirty="0"/>
              <a:t> </a:t>
            </a:r>
            <a:r>
              <a:rPr lang="fr-FR" sz="1600" dirty="0" err="1"/>
              <a:t>Koppelaar</a:t>
            </a:r>
            <a:r>
              <a:rPr lang="fr-FR" sz="1600" dirty="0"/>
              <a:t>, </a:t>
            </a:r>
            <a:r>
              <a:rPr lang="fr-FR" sz="1600" dirty="0" err="1"/>
              <a:t>Koppelaar</a:t>
            </a:r>
            <a:r>
              <a:rPr lang="fr-FR" sz="1600" dirty="0"/>
              <a:t>, </a:t>
            </a:r>
            <a:r>
              <a:rPr lang="fr-FR" sz="1600" dirty="0" err="1"/>
              <a:t>Biophys</a:t>
            </a:r>
            <a:r>
              <a:rPr lang="fr-FR" sz="1600" dirty="0"/>
              <a:t> </a:t>
            </a:r>
            <a:r>
              <a:rPr lang="fr-FR" sz="1600" dirty="0" err="1"/>
              <a:t>Econ</a:t>
            </a:r>
            <a:r>
              <a:rPr lang="fr-FR" sz="1600" dirty="0"/>
              <a:t> </a:t>
            </a:r>
            <a:r>
              <a:rPr lang="fr-FR" sz="1600" dirty="0" err="1"/>
              <a:t>Resour</a:t>
            </a:r>
            <a:r>
              <a:rPr lang="fr-FR" sz="1600" dirty="0"/>
              <a:t> </a:t>
            </a:r>
            <a:r>
              <a:rPr lang="fr-FR" sz="1600" dirty="0" err="1"/>
              <a:t>Qual</a:t>
            </a:r>
            <a:r>
              <a:rPr lang="fr-FR" sz="1600" dirty="0"/>
              <a:t> (2016) 1:11, Valeurs calculées par le modèle pour un produit non raffiné (30%+) + 21 MJ/kg pour le raffinage à 99%+ par « flash </a:t>
            </a:r>
            <a:r>
              <a:rPr lang="fr-FR" sz="1600" dirty="0" err="1"/>
              <a:t>smelting</a:t>
            </a:r>
            <a:r>
              <a:rPr lang="fr-FR" sz="1600" dirty="0"/>
              <a:t> ».</a:t>
            </a:r>
          </a:p>
        </p:txBody>
      </p:sp>
    </p:spTree>
    <p:extLst>
      <p:ext uri="{BB962C8B-B14F-4D97-AF65-F5344CB8AC3E}">
        <p14:creationId xmlns:p14="http://schemas.microsoft.com/office/powerpoint/2010/main" val="4284813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graphicFrame>
        <p:nvGraphicFramePr>
          <p:cNvPr id="7" name="Graphique 6"/>
          <p:cNvGraphicFramePr>
            <a:graphicFrameLocks/>
          </p:cNvGraphicFramePr>
          <p:nvPr>
            <p:extLst/>
          </p:nvPr>
        </p:nvGraphicFramePr>
        <p:xfrm>
          <a:off x="0" y="855357"/>
          <a:ext cx="7279575" cy="5074178"/>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p:cNvSpPr txBox="1"/>
          <p:nvPr/>
        </p:nvSpPr>
        <p:spPr>
          <a:xfrm>
            <a:off x="7424383" y="1651379"/>
            <a:ext cx="4083994" cy="830997"/>
          </a:xfrm>
          <a:prstGeom prst="rect">
            <a:avLst/>
          </a:prstGeom>
          <a:noFill/>
        </p:spPr>
        <p:txBody>
          <a:bodyPr wrap="square" rtlCol="0">
            <a:spAutoFit/>
          </a:bodyPr>
          <a:lstStyle/>
          <a:p>
            <a:r>
              <a:rPr lang="en-GB" sz="2400" dirty="0" err="1"/>
              <a:t>Croissance</a:t>
            </a:r>
            <a:r>
              <a:rPr lang="en-GB" sz="2400" dirty="0"/>
              <a:t> “</a:t>
            </a:r>
            <a:r>
              <a:rPr lang="en-GB" sz="2400" dirty="0" err="1"/>
              <a:t>linéaire</a:t>
            </a:r>
            <a:r>
              <a:rPr lang="en-GB" sz="2400" dirty="0"/>
              <a:t>” à un </a:t>
            </a:r>
            <a:r>
              <a:rPr lang="en-GB" sz="2400" dirty="0" err="1"/>
              <a:t>taux</a:t>
            </a:r>
            <a:r>
              <a:rPr lang="en-GB" sz="2400" dirty="0"/>
              <a:t> de 3% par an.</a:t>
            </a:r>
          </a:p>
        </p:txBody>
      </p:sp>
      <p:sp>
        <p:nvSpPr>
          <p:cNvPr id="9" name="Rectangle 8"/>
          <p:cNvSpPr/>
          <p:nvPr/>
        </p:nvSpPr>
        <p:spPr>
          <a:xfrm>
            <a:off x="1454330" y="5929535"/>
            <a:ext cx="9374777" cy="923330"/>
          </a:xfrm>
          <a:prstGeom prst="rect">
            <a:avLst/>
          </a:prstGeom>
        </p:spPr>
        <p:txBody>
          <a:bodyPr wrap="square">
            <a:spAutoFit/>
          </a:bodyPr>
          <a:lstStyle/>
          <a:p>
            <a:pPr marL="228600" indent="-228600" hangingPunct="0">
              <a:spcAft>
                <a:spcPts val="0"/>
              </a:spcAft>
            </a:pPr>
            <a:r>
              <a:rPr lang="en-US" dirty="0">
                <a:latin typeface="Times New Roman" panose="02020603050405020304" pitchFamily="18" charset="0"/>
                <a:ea typeface="Times New Roman" panose="02020603050405020304" pitchFamily="18" charset="0"/>
              </a:rPr>
              <a:t>U.S. Geological Survey, 2014, Copper statistics, </a:t>
            </a:r>
            <a:r>
              <a:rPr lang="en-US" i="1" dirty="0">
                <a:latin typeface="Times New Roman" panose="02020603050405020304" pitchFamily="18" charset="0"/>
                <a:ea typeface="Times New Roman" panose="02020603050405020304" pitchFamily="18" charset="0"/>
              </a:rPr>
              <a:t>in</a:t>
            </a:r>
            <a:r>
              <a:rPr lang="en-US" dirty="0">
                <a:latin typeface="Times New Roman" panose="02020603050405020304" pitchFamily="18" charset="0"/>
                <a:ea typeface="Times New Roman" panose="02020603050405020304" pitchFamily="18" charset="0"/>
              </a:rPr>
              <a:t> Kelly, T.D., and Matos, G.R., comps., Historical statistics for mineral and material commodities in the United States: U.S. Geological Survey Data Series 140, accessed [date], at http://minerals.usgs.gov/minerals/pubs/historical-statistics/.</a:t>
            </a:r>
            <a:endParaRPr lang="fr-FR" dirty="0">
              <a:latin typeface="Times New Roman" panose="02020603050405020304" pitchFamily="18" charset="0"/>
              <a:ea typeface="Times New Roman" panose="02020603050405020304" pitchFamily="18" charset="0"/>
            </a:endParaRPr>
          </a:p>
        </p:txBody>
      </p:sp>
      <p:sp>
        <p:nvSpPr>
          <p:cNvPr id="2" name="ZoneTexte 1"/>
          <p:cNvSpPr txBox="1"/>
          <p:nvPr/>
        </p:nvSpPr>
        <p:spPr>
          <a:xfrm>
            <a:off x="7424383" y="2842215"/>
            <a:ext cx="3749616" cy="1200329"/>
          </a:xfrm>
          <a:prstGeom prst="rect">
            <a:avLst/>
          </a:prstGeom>
          <a:noFill/>
        </p:spPr>
        <p:txBody>
          <a:bodyPr wrap="none" rtlCol="0">
            <a:spAutoFit/>
          </a:bodyPr>
          <a:lstStyle/>
          <a:p>
            <a:r>
              <a:rPr lang="en-GB" sz="2400" dirty="0"/>
              <a:t>Production 2014 : 18 500 Mt</a:t>
            </a:r>
          </a:p>
          <a:p>
            <a:r>
              <a:rPr lang="en-GB" sz="2400" dirty="0"/>
              <a:t>Production 2015 : 19 100 Mt</a:t>
            </a:r>
          </a:p>
          <a:p>
            <a:r>
              <a:rPr lang="en-GB" sz="2400" dirty="0" err="1"/>
              <a:t>Croissance</a:t>
            </a:r>
            <a:r>
              <a:rPr lang="en-GB" sz="2400" dirty="0"/>
              <a:t> de 3,24 %</a:t>
            </a:r>
          </a:p>
        </p:txBody>
      </p:sp>
      <p:sp>
        <p:nvSpPr>
          <p:cNvPr id="3" name="ZoneTexte 2"/>
          <p:cNvSpPr txBox="1"/>
          <p:nvPr/>
        </p:nvSpPr>
        <p:spPr>
          <a:xfrm>
            <a:off x="325495" y="5929535"/>
            <a:ext cx="1128835" cy="369332"/>
          </a:xfrm>
          <a:prstGeom prst="rect">
            <a:avLst/>
          </a:prstGeom>
          <a:noFill/>
        </p:spPr>
        <p:txBody>
          <a:bodyPr wrap="none" rtlCol="0">
            <a:spAutoFit/>
          </a:bodyPr>
          <a:lstStyle/>
          <a:p>
            <a:r>
              <a:rPr lang="en-GB" u="sng" dirty="0" err="1"/>
              <a:t>Données</a:t>
            </a:r>
            <a:r>
              <a:rPr lang="en-GB" u="sng" dirty="0"/>
              <a:t> :</a:t>
            </a:r>
          </a:p>
        </p:txBody>
      </p:sp>
      <p:sp>
        <p:nvSpPr>
          <p:cNvPr id="11" name="Rectangle 10"/>
          <p:cNvSpPr/>
          <p:nvPr/>
        </p:nvSpPr>
        <p:spPr>
          <a:xfrm>
            <a:off x="7424383" y="4340199"/>
            <a:ext cx="4379690" cy="830997"/>
          </a:xfrm>
          <a:prstGeom prst="rect">
            <a:avLst/>
          </a:prstGeom>
        </p:spPr>
        <p:txBody>
          <a:bodyPr wrap="square">
            <a:spAutoFit/>
          </a:bodyPr>
          <a:lstStyle/>
          <a:p>
            <a:r>
              <a:rPr lang="en-GB" sz="2400" dirty="0"/>
              <a:t>Production 2018 : 21 000 Mt</a:t>
            </a:r>
          </a:p>
          <a:p>
            <a:r>
              <a:rPr lang="en-GB" sz="2400" dirty="0" err="1"/>
              <a:t>Croissance</a:t>
            </a:r>
            <a:r>
              <a:rPr lang="en-GB" sz="2400" dirty="0"/>
              <a:t> de 3,21 % sur 3 </a:t>
            </a:r>
            <a:r>
              <a:rPr lang="en-GB" sz="2400" dirty="0" err="1"/>
              <a:t>ans</a:t>
            </a:r>
            <a:endParaRPr lang="fr-FR" sz="2400" dirty="0"/>
          </a:p>
        </p:txBody>
      </p:sp>
      <p:sp>
        <p:nvSpPr>
          <p:cNvPr id="12"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15605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graphicFrame>
        <p:nvGraphicFramePr>
          <p:cNvPr id="7" name="Graphique 6"/>
          <p:cNvGraphicFramePr>
            <a:graphicFrameLocks/>
          </p:cNvGraphicFramePr>
          <p:nvPr>
            <p:extLst/>
          </p:nvPr>
        </p:nvGraphicFramePr>
        <p:xfrm>
          <a:off x="0" y="1267699"/>
          <a:ext cx="9052560" cy="5329646"/>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9248644" y="975312"/>
            <a:ext cx="1539204" cy="523220"/>
          </a:xfrm>
          <a:prstGeom prst="rect">
            <a:avLst/>
          </a:prstGeom>
          <a:noFill/>
        </p:spPr>
        <p:txBody>
          <a:bodyPr wrap="none" rtlCol="0">
            <a:spAutoFit/>
          </a:bodyPr>
          <a:lstStyle/>
          <a:p>
            <a:r>
              <a:rPr lang="en-GB" sz="2800" dirty="0" err="1"/>
              <a:t>En</a:t>
            </a:r>
            <a:r>
              <a:rPr lang="en-GB" sz="2800" dirty="0"/>
              <a:t> 2018 :</a:t>
            </a:r>
          </a:p>
        </p:txBody>
      </p:sp>
      <p:sp>
        <p:nvSpPr>
          <p:cNvPr id="11" name="ZoneTexte 10"/>
          <p:cNvSpPr txBox="1"/>
          <p:nvPr/>
        </p:nvSpPr>
        <p:spPr>
          <a:xfrm>
            <a:off x="9332326" y="1498532"/>
            <a:ext cx="1317797" cy="584775"/>
          </a:xfrm>
          <a:prstGeom prst="rect">
            <a:avLst/>
          </a:prstGeom>
          <a:noFill/>
        </p:spPr>
        <p:txBody>
          <a:bodyPr wrap="none" rtlCol="0">
            <a:spAutoFit/>
          </a:bodyPr>
          <a:lstStyle/>
          <a:p>
            <a:r>
              <a:rPr lang="en-GB" sz="3200" dirty="0">
                <a:solidFill>
                  <a:srgbClr val="FF0000"/>
                </a:solidFill>
              </a:rPr>
              <a:t>83 GW</a:t>
            </a:r>
          </a:p>
        </p:txBody>
      </p:sp>
      <p:sp>
        <p:nvSpPr>
          <p:cNvPr id="12" name="Rectangle 11"/>
          <p:cNvSpPr/>
          <p:nvPr/>
        </p:nvSpPr>
        <p:spPr>
          <a:xfrm>
            <a:off x="8341024" y="2021752"/>
            <a:ext cx="3678670" cy="1200329"/>
          </a:xfrm>
          <a:prstGeom prst="rect">
            <a:avLst/>
          </a:prstGeom>
        </p:spPr>
        <p:txBody>
          <a:bodyPr wrap="square">
            <a:spAutoFit/>
          </a:bodyPr>
          <a:lstStyle/>
          <a:p>
            <a:r>
              <a:rPr lang="fr-FR" sz="2400" dirty="0"/>
              <a:t>La production française d’électricité nucléaire est de 62 GW (au maximum).</a:t>
            </a:r>
          </a:p>
        </p:txBody>
      </p:sp>
      <p:sp>
        <p:nvSpPr>
          <p:cNvPr id="16" name="ZoneTexte 15"/>
          <p:cNvSpPr txBox="1"/>
          <p:nvPr/>
        </p:nvSpPr>
        <p:spPr>
          <a:xfrm>
            <a:off x="9025538" y="3782025"/>
            <a:ext cx="1985415" cy="523220"/>
          </a:xfrm>
          <a:prstGeom prst="rect">
            <a:avLst/>
          </a:prstGeom>
          <a:noFill/>
        </p:spPr>
        <p:txBody>
          <a:bodyPr wrap="none" rtlCol="0">
            <a:spAutoFit/>
          </a:bodyPr>
          <a:lstStyle/>
          <a:p>
            <a:r>
              <a:rPr lang="en-GB" sz="2800" dirty="0"/>
              <a:t>Et </a:t>
            </a:r>
            <a:r>
              <a:rPr lang="en-GB" sz="2800" dirty="0" err="1"/>
              <a:t>en</a:t>
            </a:r>
            <a:r>
              <a:rPr lang="en-GB" sz="2800" dirty="0"/>
              <a:t> 2050 ?</a:t>
            </a:r>
          </a:p>
        </p:txBody>
      </p:sp>
      <p:sp>
        <p:nvSpPr>
          <p:cNvPr id="17" name="ZoneTexte 16"/>
          <p:cNvSpPr txBox="1"/>
          <p:nvPr/>
        </p:nvSpPr>
        <p:spPr>
          <a:xfrm>
            <a:off x="8992853" y="5064613"/>
            <a:ext cx="2106667" cy="523220"/>
          </a:xfrm>
          <a:prstGeom prst="rect">
            <a:avLst/>
          </a:prstGeom>
          <a:noFill/>
        </p:spPr>
        <p:txBody>
          <a:bodyPr wrap="none" rtlCol="0">
            <a:spAutoFit/>
          </a:bodyPr>
          <a:lstStyle/>
          <a:p>
            <a:r>
              <a:rPr lang="en-GB" sz="2800" dirty="0"/>
              <a:t>455 GW ????</a:t>
            </a:r>
          </a:p>
        </p:txBody>
      </p:sp>
      <p:sp>
        <p:nvSpPr>
          <p:cNvPr id="18" name="ZoneTexte 17"/>
          <p:cNvSpPr txBox="1"/>
          <p:nvPr/>
        </p:nvSpPr>
        <p:spPr>
          <a:xfrm>
            <a:off x="8168719" y="4383961"/>
            <a:ext cx="4023281" cy="523220"/>
          </a:xfrm>
          <a:prstGeom prst="rect">
            <a:avLst/>
          </a:prstGeom>
          <a:noFill/>
        </p:spPr>
        <p:txBody>
          <a:bodyPr wrap="none" rtlCol="0">
            <a:spAutoFit/>
          </a:bodyPr>
          <a:lstStyle/>
          <a:p>
            <a:r>
              <a:rPr lang="en-GB" sz="2800" dirty="0" err="1"/>
              <a:t>En</a:t>
            </a:r>
            <a:r>
              <a:rPr lang="en-GB" sz="2800" dirty="0"/>
              <a:t> </a:t>
            </a:r>
            <a:r>
              <a:rPr lang="en-GB" sz="2800" dirty="0" err="1"/>
              <a:t>prolongeant</a:t>
            </a:r>
            <a:r>
              <a:rPr lang="en-GB" sz="2800" dirty="0"/>
              <a:t> la </a:t>
            </a:r>
            <a:r>
              <a:rPr lang="en-GB" sz="2800" dirty="0" err="1"/>
              <a:t>courbe</a:t>
            </a:r>
            <a:r>
              <a:rPr lang="en-GB" sz="2800" dirty="0"/>
              <a:t> :</a:t>
            </a:r>
          </a:p>
        </p:txBody>
      </p:sp>
      <p:sp>
        <p:nvSpPr>
          <p:cNvPr id="14" name="Titre 3"/>
          <p:cNvSpPr txBox="1">
            <a:spLocks/>
          </p:cNvSpPr>
          <p:nvPr/>
        </p:nvSpPr>
        <p:spPr>
          <a:xfrm>
            <a:off x="3043270" y="50767"/>
            <a:ext cx="6179128" cy="5909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rgbClr val="002060"/>
                </a:solidFill>
              </a:rPr>
              <a:t>IV – La limite floue de l’énergie</a:t>
            </a:r>
            <a:endParaRPr lang="fr-FR" sz="3600" u="sng" dirty="0">
              <a:solidFill>
                <a:srgbClr val="002060"/>
              </a:solidFill>
            </a:endParaRPr>
          </a:p>
        </p:txBody>
      </p:sp>
    </p:spTree>
    <p:extLst>
      <p:ext uri="{BB962C8B-B14F-4D97-AF65-F5344CB8AC3E}">
        <p14:creationId xmlns:p14="http://schemas.microsoft.com/office/powerpoint/2010/main" val="17815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p:bldP spid="17"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Results from Cu Production models">
            <a:extLst>
              <a:ext uri="{FF2B5EF4-FFF2-40B4-BE49-F238E27FC236}">
                <a16:creationId xmlns:a16="http://schemas.microsoft.com/office/drawing/2014/main" id="{3404471A-6918-4C6F-A351-47D531DF86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23218"/>
            <a:ext cx="8124799" cy="633478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750889" y="-38408"/>
            <a:ext cx="3565463" cy="523220"/>
          </a:xfrm>
          <a:prstGeom prst="rect">
            <a:avLst/>
          </a:prstGeom>
          <a:noFill/>
        </p:spPr>
        <p:txBody>
          <a:bodyPr wrap="none" rtlCol="0">
            <a:spAutoFit/>
          </a:bodyPr>
          <a:lstStyle/>
          <a:p>
            <a:r>
              <a:rPr lang="fr-FR" sz="2800" u="sng" dirty="0">
                <a:solidFill>
                  <a:srgbClr val="FF0000"/>
                </a:solidFill>
              </a:rPr>
              <a:t>Les matières premières</a:t>
            </a:r>
          </a:p>
        </p:txBody>
      </p:sp>
      <p:sp>
        <p:nvSpPr>
          <p:cNvPr id="9" name="ZoneTexte 8"/>
          <p:cNvSpPr txBox="1"/>
          <p:nvPr/>
        </p:nvSpPr>
        <p:spPr>
          <a:xfrm>
            <a:off x="8348516" y="1262720"/>
            <a:ext cx="3548063" cy="3108543"/>
          </a:xfrm>
          <a:prstGeom prst="rect">
            <a:avLst/>
          </a:prstGeom>
          <a:noFill/>
        </p:spPr>
        <p:txBody>
          <a:bodyPr wrap="square" rtlCol="0">
            <a:spAutoFit/>
          </a:bodyPr>
          <a:lstStyle/>
          <a:p>
            <a:r>
              <a:rPr lang="en-GB" sz="2800" dirty="0"/>
              <a:t>Si je </a:t>
            </a:r>
            <a:r>
              <a:rPr lang="en-GB" sz="2800" dirty="0" err="1"/>
              <a:t>suis</a:t>
            </a:r>
            <a:r>
              <a:rPr lang="en-GB" sz="2800" dirty="0"/>
              <a:t> les </a:t>
            </a:r>
            <a:r>
              <a:rPr lang="en-GB" sz="2800" dirty="0" err="1"/>
              <a:t>prévisions</a:t>
            </a:r>
            <a:r>
              <a:rPr lang="en-GB" sz="2800" dirty="0"/>
              <a:t> de production de </a:t>
            </a:r>
            <a:r>
              <a:rPr lang="en-GB" sz="2800" dirty="0" err="1"/>
              <a:t>Northey</a:t>
            </a:r>
            <a:r>
              <a:rPr lang="en-GB" sz="2800" dirty="0"/>
              <a:t>, </a:t>
            </a:r>
          </a:p>
          <a:p>
            <a:r>
              <a:rPr lang="en-GB" sz="2800" dirty="0"/>
              <a:t>Que je </a:t>
            </a:r>
            <a:r>
              <a:rPr lang="en-GB" sz="2800" dirty="0" err="1"/>
              <a:t>considère</a:t>
            </a:r>
            <a:r>
              <a:rPr lang="en-GB" sz="2800" dirty="0"/>
              <a:t> que le </a:t>
            </a:r>
            <a:r>
              <a:rPr lang="en-GB" sz="2800" dirty="0" err="1"/>
              <a:t>taux</a:t>
            </a:r>
            <a:r>
              <a:rPr lang="en-GB" sz="2800" dirty="0"/>
              <a:t> de </a:t>
            </a:r>
            <a:r>
              <a:rPr lang="en-GB" sz="2800" dirty="0" err="1"/>
              <a:t>cuivre</a:t>
            </a:r>
            <a:r>
              <a:rPr lang="en-GB" sz="2800" dirty="0"/>
              <a:t> </a:t>
            </a:r>
            <a:r>
              <a:rPr lang="en-GB" sz="2800" dirty="0" err="1"/>
              <a:t>va</a:t>
            </a:r>
            <a:r>
              <a:rPr lang="en-GB" sz="2800" dirty="0"/>
              <a:t> </a:t>
            </a:r>
            <a:r>
              <a:rPr lang="en-GB" sz="2800" dirty="0" err="1"/>
              <a:t>rester</a:t>
            </a:r>
            <a:r>
              <a:rPr lang="en-GB" sz="2800" dirty="0"/>
              <a:t> stable,</a:t>
            </a:r>
          </a:p>
          <a:p>
            <a:r>
              <a:rPr lang="en-GB" sz="2800" dirty="0" err="1"/>
              <a:t>en</a:t>
            </a:r>
            <a:r>
              <a:rPr lang="en-GB" sz="2800" dirty="0"/>
              <a:t> 2030, on sera à :</a:t>
            </a:r>
          </a:p>
        </p:txBody>
      </p:sp>
      <p:sp>
        <p:nvSpPr>
          <p:cNvPr id="10" name="ZoneTexte 9"/>
          <p:cNvSpPr txBox="1"/>
          <p:nvPr/>
        </p:nvSpPr>
        <p:spPr>
          <a:xfrm>
            <a:off x="9126026" y="4640918"/>
            <a:ext cx="1526187" cy="584775"/>
          </a:xfrm>
          <a:prstGeom prst="rect">
            <a:avLst/>
          </a:prstGeom>
          <a:noFill/>
        </p:spPr>
        <p:txBody>
          <a:bodyPr wrap="none" rtlCol="0">
            <a:spAutoFit/>
          </a:bodyPr>
          <a:lstStyle/>
          <a:p>
            <a:r>
              <a:rPr lang="en-GB" sz="3200" dirty="0">
                <a:solidFill>
                  <a:srgbClr val="FF0000"/>
                </a:solidFill>
              </a:rPr>
              <a:t>109 GW</a:t>
            </a:r>
          </a:p>
        </p:txBody>
      </p:sp>
    </p:spTree>
    <p:extLst>
      <p:ext uri="{BB962C8B-B14F-4D97-AF65-F5344CB8AC3E}">
        <p14:creationId xmlns:p14="http://schemas.microsoft.com/office/powerpoint/2010/main" val="3618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Results from Cu Production models">
            <a:extLst>
              <a:ext uri="{FF2B5EF4-FFF2-40B4-BE49-F238E27FC236}">
                <a16:creationId xmlns:a16="http://schemas.microsoft.com/office/drawing/2014/main" id="{3404471A-6918-4C6F-A351-47D531DF86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23218"/>
            <a:ext cx="8124799" cy="633478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750889" y="-38408"/>
            <a:ext cx="3565463" cy="523220"/>
          </a:xfrm>
          <a:prstGeom prst="rect">
            <a:avLst/>
          </a:prstGeom>
          <a:noFill/>
        </p:spPr>
        <p:txBody>
          <a:bodyPr wrap="none" rtlCol="0">
            <a:spAutoFit/>
          </a:bodyPr>
          <a:lstStyle/>
          <a:p>
            <a:r>
              <a:rPr lang="fr-FR" sz="2800" u="sng" dirty="0">
                <a:solidFill>
                  <a:srgbClr val="FF0000"/>
                </a:solidFill>
              </a:rPr>
              <a:t>Les matières premières</a:t>
            </a:r>
          </a:p>
        </p:txBody>
      </p:sp>
      <p:sp>
        <p:nvSpPr>
          <p:cNvPr id="9" name="ZoneTexte 8"/>
          <p:cNvSpPr txBox="1"/>
          <p:nvPr/>
        </p:nvSpPr>
        <p:spPr>
          <a:xfrm>
            <a:off x="8236657" y="484812"/>
            <a:ext cx="3843484" cy="3108543"/>
          </a:xfrm>
          <a:prstGeom prst="rect">
            <a:avLst/>
          </a:prstGeom>
          <a:noFill/>
        </p:spPr>
        <p:txBody>
          <a:bodyPr wrap="square" rtlCol="0">
            <a:spAutoFit/>
          </a:bodyPr>
          <a:lstStyle/>
          <a:p>
            <a:r>
              <a:rPr lang="fr-FR" sz="2800" dirty="0"/>
              <a:t>Si je suis les prévisions de production de </a:t>
            </a:r>
            <a:r>
              <a:rPr lang="fr-FR" sz="2800" dirty="0" err="1"/>
              <a:t>Northey</a:t>
            </a:r>
            <a:r>
              <a:rPr lang="fr-FR" sz="2800" dirty="0"/>
              <a:t>, </a:t>
            </a:r>
          </a:p>
          <a:p>
            <a:r>
              <a:rPr lang="fr-FR" sz="2800" dirty="0"/>
              <a:t>En 2060, selon toute vraisemblance, le taux de cuivre sera de 0,15 % (parce que R/P = 40 ans).</a:t>
            </a:r>
          </a:p>
        </p:txBody>
      </p:sp>
      <p:sp>
        <p:nvSpPr>
          <p:cNvPr id="10" name="ZoneTexte 9"/>
          <p:cNvSpPr txBox="1"/>
          <p:nvPr/>
        </p:nvSpPr>
        <p:spPr>
          <a:xfrm>
            <a:off x="9385425" y="3700348"/>
            <a:ext cx="1526187" cy="584775"/>
          </a:xfrm>
          <a:prstGeom prst="rect">
            <a:avLst/>
          </a:prstGeom>
          <a:noFill/>
        </p:spPr>
        <p:txBody>
          <a:bodyPr wrap="none" rtlCol="0">
            <a:spAutoFit/>
          </a:bodyPr>
          <a:lstStyle/>
          <a:p>
            <a:r>
              <a:rPr lang="en-GB" sz="3200" dirty="0">
                <a:solidFill>
                  <a:srgbClr val="FF0000"/>
                </a:solidFill>
              </a:rPr>
              <a:t>266 GW</a:t>
            </a:r>
          </a:p>
        </p:txBody>
      </p:sp>
      <p:sp>
        <p:nvSpPr>
          <p:cNvPr id="6" name="ZoneTexte 5"/>
          <p:cNvSpPr txBox="1"/>
          <p:nvPr/>
        </p:nvSpPr>
        <p:spPr>
          <a:xfrm>
            <a:off x="8105039" y="5561667"/>
            <a:ext cx="4086961" cy="954107"/>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sz="2800" dirty="0"/>
              <a:t>Nous n’avons pas les moyens de cette politique.</a:t>
            </a:r>
          </a:p>
        </p:txBody>
      </p:sp>
      <p:sp>
        <p:nvSpPr>
          <p:cNvPr id="8" name="ZoneTexte 7"/>
          <p:cNvSpPr txBox="1"/>
          <p:nvPr/>
        </p:nvSpPr>
        <p:spPr>
          <a:xfrm>
            <a:off x="8124799" y="4285123"/>
            <a:ext cx="4067201" cy="954107"/>
          </a:xfrm>
          <a:prstGeom prst="rect">
            <a:avLst/>
          </a:prstGeom>
          <a:noFill/>
        </p:spPr>
        <p:txBody>
          <a:bodyPr wrap="square" rtlCol="0">
            <a:spAutoFit/>
          </a:bodyPr>
          <a:lstStyle/>
          <a:p>
            <a:r>
              <a:rPr lang="fr-FR" sz="2800" b="1" i="1" dirty="0"/>
              <a:t>Pour la même production qu’aujourd’hui !</a:t>
            </a:r>
          </a:p>
        </p:txBody>
      </p:sp>
      <p:cxnSp>
        <p:nvCxnSpPr>
          <p:cNvPr id="3" name="Connecteur droit 2"/>
          <p:cNvCxnSpPr/>
          <p:nvPr/>
        </p:nvCxnSpPr>
        <p:spPr>
          <a:xfrm flipV="1">
            <a:off x="5112327" y="2327565"/>
            <a:ext cx="0" cy="3132000"/>
          </a:xfrm>
          <a:prstGeom prst="line">
            <a:avLst/>
          </a:prstGeom>
          <a:ln w="28575">
            <a:solidFill>
              <a:srgbClr val="FFFF00"/>
            </a:solidFill>
            <a:prstDash val="sysDash"/>
          </a:ln>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flipV="1">
            <a:off x="6345241" y="2327564"/>
            <a:ext cx="0" cy="3132000"/>
          </a:xfrm>
          <a:prstGeom prst="line">
            <a:avLst/>
          </a:prstGeom>
          <a:ln w="28575">
            <a:solidFill>
              <a:srgbClr val="FFFF00"/>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31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963" y="203056"/>
            <a:ext cx="5507182" cy="1325563"/>
          </a:xfrm>
        </p:spPr>
        <p:txBody>
          <a:bodyPr/>
          <a:lstStyle/>
          <a:p>
            <a:r>
              <a:rPr lang="fr-FR" dirty="0"/>
              <a:t>CONCLUSIONS Partie IV</a:t>
            </a:r>
          </a:p>
        </p:txBody>
      </p:sp>
      <p:sp>
        <p:nvSpPr>
          <p:cNvPr id="3" name="Espace réservé du contenu 2"/>
          <p:cNvSpPr>
            <a:spLocks noGrp="1"/>
          </p:cNvSpPr>
          <p:nvPr>
            <p:ph idx="1"/>
          </p:nvPr>
        </p:nvSpPr>
        <p:spPr>
          <a:xfrm>
            <a:off x="1406236" y="2352097"/>
            <a:ext cx="9372600" cy="2593975"/>
          </a:xfrm>
        </p:spPr>
        <p:txBody>
          <a:bodyPr>
            <a:normAutofit/>
          </a:bodyPr>
          <a:lstStyle/>
          <a:p>
            <a:r>
              <a:rPr lang="fr-FR" dirty="0"/>
              <a:t>Exploiter les ressources coûte de l’énergie</a:t>
            </a:r>
          </a:p>
          <a:p>
            <a:r>
              <a:rPr lang="fr-FR" dirty="0"/>
              <a:t>Exploiter l’énergie coûte des ressources</a:t>
            </a:r>
          </a:p>
          <a:p>
            <a:r>
              <a:rPr lang="fr-FR" dirty="0"/>
              <a:t>La partie facile est derrière nous : ces coûts vont augmenter, même avec une meilleure efficacité.</a:t>
            </a:r>
          </a:p>
          <a:p>
            <a:endParaRPr lang="fr-FR" dirty="0"/>
          </a:p>
        </p:txBody>
      </p:sp>
    </p:spTree>
    <p:extLst>
      <p:ext uri="{BB962C8B-B14F-4D97-AF65-F5344CB8AC3E}">
        <p14:creationId xmlns:p14="http://schemas.microsoft.com/office/powerpoint/2010/main" val="1629649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3143" y="1260762"/>
            <a:ext cx="10894423" cy="2396837"/>
          </a:xfrm>
        </p:spPr>
        <p:txBody>
          <a:bodyPr>
            <a:normAutofit/>
          </a:bodyPr>
          <a:lstStyle/>
          <a:p>
            <a:pPr algn="ctr"/>
            <a:r>
              <a:rPr lang="fr-FR" sz="6000" b="1" dirty="0"/>
              <a:t>V</a:t>
            </a:r>
            <a:br>
              <a:rPr lang="fr-FR" sz="6000" b="1" dirty="0"/>
            </a:br>
            <a:r>
              <a:rPr lang="fr-FR" sz="6000" b="1" dirty="0"/>
              <a:t>Et l’humain, la planète, le climat ?</a:t>
            </a:r>
            <a:endParaRPr lang="fr-FR" sz="6000" b="1" dirty="0">
              <a:solidFill>
                <a:srgbClr val="C00000"/>
              </a:solidFill>
            </a:endParaRPr>
          </a:p>
        </p:txBody>
      </p:sp>
    </p:spTree>
    <p:extLst>
      <p:ext uri="{BB962C8B-B14F-4D97-AF65-F5344CB8AC3E}">
        <p14:creationId xmlns:p14="http://schemas.microsoft.com/office/powerpoint/2010/main" val="1143013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AA527-B453-4402-9850-619A6495F6DA}"/>
              </a:ext>
            </a:extLst>
          </p:cNvPr>
          <p:cNvSpPr>
            <a:spLocks noGrp="1"/>
          </p:cNvSpPr>
          <p:nvPr>
            <p:ph type="title"/>
          </p:nvPr>
        </p:nvSpPr>
        <p:spPr/>
        <p:txBody>
          <a:bodyPr/>
          <a:lstStyle/>
          <a:p>
            <a:r>
              <a:rPr lang="fr-FR" dirty="0"/>
              <a:t>Heureusement, le gouvernement agit.</a:t>
            </a:r>
          </a:p>
        </p:txBody>
      </p:sp>
      <p:sp>
        <p:nvSpPr>
          <p:cNvPr id="3" name="Espace réservé du contenu 2">
            <a:extLst>
              <a:ext uri="{FF2B5EF4-FFF2-40B4-BE49-F238E27FC236}">
                <a16:creationId xmlns:a16="http://schemas.microsoft.com/office/drawing/2014/main" id="{2A0DC857-C381-476B-8121-844A96FCB82D}"/>
              </a:ext>
            </a:extLst>
          </p:cNvPr>
          <p:cNvSpPr>
            <a:spLocks noGrp="1"/>
          </p:cNvSpPr>
          <p:nvPr>
            <p:ph idx="1"/>
          </p:nvPr>
        </p:nvSpPr>
        <p:spPr>
          <a:xfrm>
            <a:off x="838200" y="1825625"/>
            <a:ext cx="10277213" cy="4351338"/>
          </a:xfrm>
        </p:spPr>
        <p:txBody>
          <a:bodyPr>
            <a:normAutofit fontScale="92500" lnSpcReduction="20000"/>
          </a:bodyPr>
          <a:lstStyle/>
          <a:p>
            <a:pPr marL="0" indent="0">
              <a:buNone/>
            </a:pPr>
            <a:r>
              <a:rPr lang="fr-FR" dirty="0"/>
              <a:t>Parmi les 5 axes stratégiques du rapport Varin (remis le 10/01/2022 au Ministères de l’</a:t>
            </a:r>
            <a:r>
              <a:rPr lang="fr-FR" dirty="0" err="1"/>
              <a:t>écononie</a:t>
            </a:r>
            <a:r>
              <a:rPr lang="fr-FR" dirty="0"/>
              <a:t> et de la transition écologique) :</a:t>
            </a:r>
          </a:p>
          <a:p>
            <a:pPr marL="457200" lvl="1" indent="0">
              <a:buNone/>
            </a:pPr>
            <a:r>
              <a:rPr lang="fr-FR" dirty="0">
                <a:solidFill>
                  <a:schemeClr val="accent5">
                    <a:lumMod val="75000"/>
                  </a:schemeClr>
                </a:solidFill>
              </a:rPr>
              <a:t>« La traduction [de la stratégie] dans une norme ou un label, certifiable, du concept de « </a:t>
            </a:r>
            <a:r>
              <a:rPr lang="fr-FR" b="1" dirty="0">
                <a:solidFill>
                  <a:schemeClr val="accent5">
                    <a:lumMod val="75000"/>
                  </a:schemeClr>
                </a:solidFill>
              </a:rPr>
              <a:t>mine responsable</a:t>
            </a:r>
            <a:r>
              <a:rPr lang="fr-FR" dirty="0">
                <a:solidFill>
                  <a:schemeClr val="accent5">
                    <a:lumMod val="75000"/>
                  </a:schemeClr>
                </a:solidFill>
              </a:rPr>
              <a:t> ».  »</a:t>
            </a:r>
            <a:endParaRPr lang="fr-FR" dirty="0"/>
          </a:p>
          <a:p>
            <a:pPr marL="0" indent="0">
              <a:buNone/>
            </a:pPr>
            <a:r>
              <a:rPr lang="fr-FR" dirty="0"/>
              <a:t>En réponse, Aurore </a:t>
            </a:r>
            <a:r>
              <a:rPr lang="fr-FR" dirty="0" err="1"/>
              <a:t>Stéphant</a:t>
            </a:r>
            <a:r>
              <a:rPr lang="fr-FR" dirty="0"/>
              <a:t>, ingénieure géologue (</a:t>
            </a:r>
            <a:r>
              <a:rPr lang="fr-FR" dirty="0" err="1"/>
              <a:t>SysText</a:t>
            </a:r>
            <a:r>
              <a:rPr lang="fr-FR" dirty="0"/>
              <a:t>) :</a:t>
            </a:r>
          </a:p>
          <a:p>
            <a:pPr marL="457200" lvl="1" indent="0">
              <a:buNone/>
            </a:pPr>
            <a:r>
              <a:rPr lang="fr-FR" dirty="0">
                <a:solidFill>
                  <a:srgbClr val="7030A0"/>
                </a:solidFill>
              </a:rPr>
              <a:t>« Personne n’a défini ce qu’est une “mine responsable” ; en 2017, </a:t>
            </a:r>
            <a:r>
              <a:rPr lang="fr-FR" b="1" dirty="0">
                <a:solidFill>
                  <a:srgbClr val="7030A0"/>
                </a:solidFill>
              </a:rPr>
              <a:t>le ministère lui-même disait qu’il n’y en avait pas de “définition officielle”</a:t>
            </a:r>
            <a:r>
              <a:rPr lang="fr-FR" dirty="0">
                <a:solidFill>
                  <a:srgbClr val="7030A0"/>
                </a:solidFill>
              </a:rPr>
              <a:t>. Que mettre derrière ce label ? Qu’implique-t-il en matière de gestion de l’eau et des déchets, de rejets gazeux, de respect des communautés ou de gestion post-mine ? L’État ne gère déjà pas les anciennes mines sur notre territoire et leurs effets délétères sur l’environnement et la santé des populations.»</a:t>
            </a:r>
          </a:p>
          <a:p>
            <a:pPr marL="0" indent="0">
              <a:buNone/>
            </a:pPr>
            <a:r>
              <a:rPr lang="fr-FR" dirty="0"/>
              <a:t>Et Judith </a:t>
            </a:r>
            <a:r>
              <a:rPr lang="fr-FR" dirty="0" err="1"/>
              <a:t>Pigneur</a:t>
            </a:r>
            <a:r>
              <a:rPr lang="fr-FR" dirty="0"/>
              <a:t>, ingénieure géologue (Amis de la Terre) :</a:t>
            </a:r>
          </a:p>
          <a:p>
            <a:pPr marL="457200" lvl="1" indent="0">
              <a:buNone/>
            </a:pPr>
            <a:r>
              <a:rPr lang="fr-FR" dirty="0">
                <a:solidFill>
                  <a:srgbClr val="7030A0"/>
                </a:solidFill>
              </a:rPr>
              <a:t>« Ce qu’on nous vend comme « mine responsable » nécessite de très bons gisements et des prix très élevés, </a:t>
            </a:r>
            <a:r>
              <a:rPr lang="fr-FR" b="1" dirty="0">
                <a:solidFill>
                  <a:srgbClr val="7030A0"/>
                </a:solidFill>
              </a:rPr>
              <a:t>cela relève de la science-fiction</a:t>
            </a:r>
            <a:r>
              <a:rPr lang="fr-FR" dirty="0">
                <a:solidFill>
                  <a:srgbClr val="7030A0"/>
                </a:solidFill>
              </a:rPr>
              <a:t>. »</a:t>
            </a:r>
          </a:p>
        </p:txBody>
      </p:sp>
    </p:spTree>
    <p:extLst>
      <p:ext uri="{BB962C8B-B14F-4D97-AF65-F5344CB8AC3E}">
        <p14:creationId xmlns:p14="http://schemas.microsoft.com/office/powerpoint/2010/main" val="4070465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162718"/>
            <a:ext cx="54694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Or</a:t>
            </a:r>
          </a:p>
        </p:txBody>
      </p:sp>
      <p:grpSp>
        <p:nvGrpSpPr>
          <p:cNvPr id="7" name="Groupe 6">
            <a:extLst>
              <a:ext uri="{FF2B5EF4-FFF2-40B4-BE49-F238E27FC236}">
                <a16:creationId xmlns:a16="http://schemas.microsoft.com/office/drawing/2014/main" id="{01004C45-A5CA-47D0-AE54-1526806BF18A}"/>
              </a:ext>
            </a:extLst>
          </p:cNvPr>
          <p:cNvGrpSpPr/>
          <p:nvPr/>
        </p:nvGrpSpPr>
        <p:grpSpPr>
          <a:xfrm>
            <a:off x="0" y="707253"/>
            <a:ext cx="12192000" cy="5946833"/>
            <a:chOff x="0" y="455583"/>
            <a:chExt cx="12192000" cy="5946833"/>
          </a:xfrm>
        </p:grpSpPr>
        <p:pic>
          <p:nvPicPr>
            <p:cNvPr id="4" name="Image 3">
              <a:extLst>
                <a:ext uri="{FF2B5EF4-FFF2-40B4-BE49-F238E27FC236}">
                  <a16:creationId xmlns:a16="http://schemas.microsoft.com/office/drawing/2014/main" id="{375BE3B1-F710-4E76-A068-4C7F4B26B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5583"/>
              <a:ext cx="12192000" cy="5946833"/>
            </a:xfrm>
            <a:prstGeom prst="rect">
              <a:avLst/>
            </a:prstGeom>
          </p:spPr>
        </p:pic>
        <p:sp>
          <p:nvSpPr>
            <p:cNvPr id="5" name="ZoneTexte 4">
              <a:extLst>
                <a:ext uri="{FF2B5EF4-FFF2-40B4-BE49-F238E27FC236}">
                  <a16:creationId xmlns:a16="http://schemas.microsoft.com/office/drawing/2014/main" id="{EA7C4CAD-EA9E-4F01-97E6-23E4733377F3}"/>
                </a:ext>
              </a:extLst>
            </p:cNvPr>
            <p:cNvSpPr txBox="1"/>
            <p:nvPr/>
          </p:nvSpPr>
          <p:spPr>
            <a:xfrm>
              <a:off x="651086" y="4060272"/>
              <a:ext cx="309700" cy="400110"/>
            </a:xfrm>
            <a:prstGeom prst="rect">
              <a:avLst/>
            </a:prstGeom>
            <a:noFill/>
          </p:spPr>
          <p:txBody>
            <a:bodyPr wrap="none" rtlCol="0">
              <a:spAutoFit/>
            </a:bodyPr>
            <a:lstStyle/>
            <a:p>
              <a:r>
                <a:rPr lang="fr-FR" sz="2000" dirty="0"/>
                <a:t>É</a:t>
              </a:r>
            </a:p>
          </p:txBody>
        </p:sp>
      </p:grpSp>
      <p:sp>
        <p:nvSpPr>
          <p:cNvPr id="8" name="ZoneTexte 7">
            <a:extLst>
              <a:ext uri="{FF2B5EF4-FFF2-40B4-BE49-F238E27FC236}">
                <a16:creationId xmlns:a16="http://schemas.microsoft.com/office/drawing/2014/main" id="{A1063349-F79E-4240-9346-D5C995F5E4ED}"/>
              </a:ext>
            </a:extLst>
          </p:cNvPr>
          <p:cNvSpPr txBox="1"/>
          <p:nvPr/>
        </p:nvSpPr>
        <p:spPr>
          <a:xfrm>
            <a:off x="4934500" y="-21948"/>
            <a:ext cx="7257500" cy="369332"/>
          </a:xfrm>
          <a:prstGeom prst="rect">
            <a:avLst/>
          </a:prstGeom>
          <a:noFill/>
        </p:spPr>
        <p:txBody>
          <a:bodyPr wrap="none" rtlCol="0">
            <a:spAutoFit/>
          </a:bodyPr>
          <a:lstStyle/>
          <a:p>
            <a:r>
              <a:rPr lang="fr-FR" dirty="0"/>
              <a:t>Cette partie est issue d’un rapport de </a:t>
            </a:r>
            <a:r>
              <a:rPr lang="fr-FR" dirty="0" err="1"/>
              <a:t>Systext</a:t>
            </a:r>
            <a:r>
              <a:rPr lang="fr-FR" dirty="0"/>
              <a:t> (www.systext.org/node/1734)</a:t>
            </a:r>
          </a:p>
        </p:txBody>
      </p:sp>
    </p:spTree>
    <p:extLst>
      <p:ext uri="{BB962C8B-B14F-4D97-AF65-F5344CB8AC3E}">
        <p14:creationId xmlns:p14="http://schemas.microsoft.com/office/powerpoint/2010/main" val="3600515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162718"/>
            <a:ext cx="54694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Or</a:t>
            </a:r>
          </a:p>
        </p:txBody>
      </p:sp>
      <p:pic>
        <p:nvPicPr>
          <p:cNvPr id="3" name="Image 2">
            <a:extLst>
              <a:ext uri="{FF2B5EF4-FFF2-40B4-BE49-F238E27FC236}">
                <a16:creationId xmlns:a16="http://schemas.microsoft.com/office/drawing/2014/main" id="{2A335A3A-F881-4802-B52D-876898980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640" y="0"/>
            <a:ext cx="9090360" cy="6858000"/>
          </a:xfrm>
          <a:prstGeom prst="rect">
            <a:avLst/>
          </a:prstGeom>
        </p:spPr>
      </p:pic>
      <p:sp>
        <p:nvSpPr>
          <p:cNvPr id="10" name="ZoneTexte 9">
            <a:extLst>
              <a:ext uri="{FF2B5EF4-FFF2-40B4-BE49-F238E27FC236}">
                <a16:creationId xmlns:a16="http://schemas.microsoft.com/office/drawing/2014/main" id="{1EED3136-2F11-4B45-B90E-8E97F8A20EA7}"/>
              </a:ext>
            </a:extLst>
          </p:cNvPr>
          <p:cNvSpPr txBox="1"/>
          <p:nvPr/>
        </p:nvSpPr>
        <p:spPr>
          <a:xfrm>
            <a:off x="169806" y="1241603"/>
            <a:ext cx="4461782" cy="3416320"/>
          </a:xfrm>
          <a:prstGeom prst="rect">
            <a:avLst/>
          </a:prstGeom>
          <a:noFill/>
        </p:spPr>
        <p:txBody>
          <a:bodyPr wrap="square" rtlCol="0">
            <a:spAutoFit/>
          </a:bodyPr>
          <a:lstStyle/>
          <a:p>
            <a:r>
              <a:rPr lang="fr-FR" sz="2400" dirty="0"/>
              <a:t>Moyenne 2015 : </a:t>
            </a:r>
          </a:p>
          <a:p>
            <a:r>
              <a:rPr lang="fr-FR" sz="2400" dirty="0"/>
              <a:t>1,18 g d’or / t de minerai</a:t>
            </a:r>
          </a:p>
          <a:p>
            <a:endParaRPr lang="fr-FR" sz="2400" dirty="0"/>
          </a:p>
          <a:p>
            <a:r>
              <a:rPr lang="fr-FR" sz="2400" dirty="0"/>
              <a:t>Production 2015 :</a:t>
            </a:r>
          </a:p>
          <a:p>
            <a:r>
              <a:rPr lang="fr-FR" sz="2400" dirty="0"/>
              <a:t>3000 t d’or</a:t>
            </a:r>
          </a:p>
          <a:p>
            <a:endParaRPr lang="fr-FR" sz="2400" dirty="0"/>
          </a:p>
          <a:p>
            <a:r>
              <a:rPr lang="fr-FR" sz="2400" dirty="0"/>
              <a:t>Dont 80 % par cyanuration</a:t>
            </a:r>
          </a:p>
          <a:p>
            <a:endParaRPr lang="fr-FR" sz="2400" dirty="0"/>
          </a:p>
          <a:p>
            <a:r>
              <a:rPr lang="fr-FR" sz="2400" dirty="0">
                <a:sym typeface="Wingdings" panose="05000000000000000000" pitchFamily="2" charset="2"/>
              </a:rPr>
              <a:t> Environ 1,3 Gt de minerai traité</a:t>
            </a:r>
            <a:endParaRPr lang="fr-FR" sz="2400" dirty="0"/>
          </a:p>
        </p:txBody>
      </p:sp>
      <p:sp>
        <p:nvSpPr>
          <p:cNvPr id="5" name="ZoneTexte 4">
            <a:extLst>
              <a:ext uri="{FF2B5EF4-FFF2-40B4-BE49-F238E27FC236}">
                <a16:creationId xmlns:a16="http://schemas.microsoft.com/office/drawing/2014/main" id="{0A729D33-8756-4C12-8914-B6DA2B79BDCE}"/>
              </a:ext>
            </a:extLst>
          </p:cNvPr>
          <p:cNvSpPr txBox="1"/>
          <p:nvPr/>
        </p:nvSpPr>
        <p:spPr>
          <a:xfrm>
            <a:off x="6644080" y="1543574"/>
            <a:ext cx="1759712" cy="369332"/>
          </a:xfrm>
          <a:prstGeom prst="rect">
            <a:avLst/>
          </a:prstGeom>
          <a:noFill/>
        </p:spPr>
        <p:txBody>
          <a:bodyPr wrap="none" rtlCol="0">
            <a:spAutoFit/>
          </a:bodyPr>
          <a:lstStyle/>
          <a:p>
            <a:r>
              <a:rPr lang="fr-FR" dirty="0"/>
              <a:t>Broyage &lt; 75 µm</a:t>
            </a:r>
          </a:p>
        </p:txBody>
      </p:sp>
      <p:sp>
        <p:nvSpPr>
          <p:cNvPr id="11" name="ZoneTexte 10">
            <a:extLst>
              <a:ext uri="{FF2B5EF4-FFF2-40B4-BE49-F238E27FC236}">
                <a16:creationId xmlns:a16="http://schemas.microsoft.com/office/drawing/2014/main" id="{AEA6D73E-AF91-4B2A-A89F-17552FE007FA}"/>
              </a:ext>
            </a:extLst>
          </p:cNvPr>
          <p:cNvSpPr txBox="1"/>
          <p:nvPr/>
        </p:nvSpPr>
        <p:spPr>
          <a:xfrm>
            <a:off x="238262" y="5616397"/>
            <a:ext cx="4797019" cy="646331"/>
          </a:xfrm>
          <a:prstGeom prst="rect">
            <a:avLst/>
          </a:prstGeom>
          <a:noFill/>
        </p:spPr>
        <p:txBody>
          <a:bodyPr wrap="none" rtlCol="0">
            <a:spAutoFit/>
          </a:bodyPr>
          <a:lstStyle/>
          <a:p>
            <a:r>
              <a:rPr lang="fr-FR" dirty="0"/>
              <a:t>Soit par lixiviation dynamique (cuve et autoclave)</a:t>
            </a:r>
          </a:p>
          <a:p>
            <a:r>
              <a:rPr lang="fr-FR" dirty="0"/>
              <a:t>Soit par lixiviation en tas</a:t>
            </a:r>
          </a:p>
        </p:txBody>
      </p:sp>
    </p:spTree>
    <p:extLst>
      <p:ext uri="{BB962C8B-B14F-4D97-AF65-F5344CB8AC3E}">
        <p14:creationId xmlns:p14="http://schemas.microsoft.com/office/powerpoint/2010/main" val="321055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13456" t="11508" r="10096" b="9690"/>
          <a:stretch/>
        </p:blipFill>
        <p:spPr>
          <a:xfrm>
            <a:off x="412376" y="31172"/>
            <a:ext cx="11779624" cy="6826828"/>
          </a:xfrm>
          <a:prstGeom prst="rect">
            <a:avLst/>
          </a:prstGeom>
        </p:spPr>
      </p:pic>
      <p:sp>
        <p:nvSpPr>
          <p:cNvPr id="2" name="Titre 1"/>
          <p:cNvSpPr>
            <a:spLocks noGrp="1"/>
          </p:cNvSpPr>
          <p:nvPr>
            <p:ph type="title"/>
          </p:nvPr>
        </p:nvSpPr>
        <p:spPr>
          <a:xfrm>
            <a:off x="8444753" y="0"/>
            <a:ext cx="3747247" cy="964547"/>
          </a:xfrm>
        </p:spPr>
        <p:txBody>
          <a:bodyPr/>
          <a:lstStyle/>
          <a:p>
            <a:r>
              <a:rPr lang="en-GB" b="1" dirty="0">
                <a:latin typeface="+mn-lt"/>
              </a:rPr>
              <a:t>Flux de </a:t>
            </a:r>
            <a:r>
              <a:rPr lang="en-GB" b="1" dirty="0" err="1">
                <a:latin typeface="+mn-lt"/>
              </a:rPr>
              <a:t>pétrole</a:t>
            </a:r>
            <a:endParaRPr lang="en-GB" b="1" dirty="0">
              <a:latin typeface="+mn-lt"/>
            </a:endParaRPr>
          </a:p>
        </p:txBody>
      </p:sp>
      <p:sp>
        <p:nvSpPr>
          <p:cNvPr id="3" name="Ellipse 2"/>
          <p:cNvSpPr/>
          <p:nvPr/>
        </p:nvSpPr>
        <p:spPr>
          <a:xfrm>
            <a:off x="6705600" y="964547"/>
            <a:ext cx="1122218" cy="114134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946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162718"/>
            <a:ext cx="54694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Or</a:t>
            </a:r>
          </a:p>
        </p:txBody>
      </p:sp>
      <p:pic>
        <p:nvPicPr>
          <p:cNvPr id="2" name="Image 1">
            <a:extLst>
              <a:ext uri="{FF2B5EF4-FFF2-40B4-BE49-F238E27FC236}">
                <a16:creationId xmlns:a16="http://schemas.microsoft.com/office/drawing/2014/main" id="{E1ACCCFB-B05D-485A-BC1D-A38D45BBC00F}"/>
              </a:ext>
            </a:extLst>
          </p:cNvPr>
          <p:cNvPicPr>
            <a:picLocks noChangeAspect="1"/>
          </p:cNvPicPr>
          <p:nvPr/>
        </p:nvPicPr>
        <p:blipFill>
          <a:blip r:embed="rId2"/>
          <a:stretch>
            <a:fillRect/>
          </a:stretch>
        </p:blipFill>
        <p:spPr>
          <a:xfrm>
            <a:off x="2594081" y="19502"/>
            <a:ext cx="9597919" cy="6858000"/>
          </a:xfrm>
          <a:prstGeom prst="rect">
            <a:avLst/>
          </a:prstGeom>
        </p:spPr>
      </p:pic>
      <p:sp>
        <p:nvSpPr>
          <p:cNvPr id="4" name="ZoneTexte 3">
            <a:extLst>
              <a:ext uri="{FF2B5EF4-FFF2-40B4-BE49-F238E27FC236}">
                <a16:creationId xmlns:a16="http://schemas.microsoft.com/office/drawing/2014/main" id="{2D25AD1F-BC11-4EFD-B103-05F59370C1F9}"/>
              </a:ext>
            </a:extLst>
          </p:cNvPr>
          <p:cNvSpPr txBox="1"/>
          <p:nvPr/>
        </p:nvSpPr>
        <p:spPr>
          <a:xfrm>
            <a:off x="44211" y="6488668"/>
            <a:ext cx="2230162" cy="369332"/>
          </a:xfrm>
          <a:prstGeom prst="rect">
            <a:avLst/>
          </a:prstGeom>
          <a:noFill/>
        </p:spPr>
        <p:txBody>
          <a:bodyPr wrap="none" rtlCol="0">
            <a:spAutoFit/>
          </a:bodyPr>
          <a:lstStyle/>
          <a:p>
            <a:r>
              <a:rPr lang="fr-FR" dirty="0"/>
              <a:t>Rapport </a:t>
            </a:r>
            <a:r>
              <a:rPr lang="fr-FR" dirty="0" err="1"/>
              <a:t>Systext</a:t>
            </a:r>
            <a:r>
              <a:rPr lang="fr-FR" dirty="0"/>
              <a:t>, 2021</a:t>
            </a:r>
          </a:p>
        </p:txBody>
      </p:sp>
    </p:spTree>
    <p:extLst>
      <p:ext uri="{BB962C8B-B14F-4D97-AF65-F5344CB8AC3E}">
        <p14:creationId xmlns:p14="http://schemas.microsoft.com/office/powerpoint/2010/main" val="1527926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50016" y="11224"/>
            <a:ext cx="54694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Or</a:t>
            </a:r>
          </a:p>
        </p:txBody>
      </p:sp>
      <p:sp>
        <p:nvSpPr>
          <p:cNvPr id="2" name="ZoneTexte 1">
            <a:extLst>
              <a:ext uri="{FF2B5EF4-FFF2-40B4-BE49-F238E27FC236}">
                <a16:creationId xmlns:a16="http://schemas.microsoft.com/office/drawing/2014/main" id="{DA146E5C-DAC5-4303-B8FA-F11140005DDC}"/>
              </a:ext>
            </a:extLst>
          </p:cNvPr>
          <p:cNvSpPr txBox="1"/>
          <p:nvPr/>
        </p:nvSpPr>
        <p:spPr>
          <a:xfrm>
            <a:off x="3631566" y="103770"/>
            <a:ext cx="5044586" cy="523220"/>
          </a:xfrm>
          <a:prstGeom prst="rect">
            <a:avLst/>
          </a:prstGeom>
          <a:noFill/>
        </p:spPr>
        <p:txBody>
          <a:bodyPr wrap="none" rtlCol="0">
            <a:spAutoFit/>
          </a:bodyPr>
          <a:lstStyle/>
          <a:p>
            <a:r>
              <a:rPr lang="fr-FR" sz="2800" b="1" dirty="0"/>
              <a:t>Déchet ? Résidus ? Externalités ?</a:t>
            </a:r>
          </a:p>
        </p:txBody>
      </p:sp>
      <p:pic>
        <p:nvPicPr>
          <p:cNvPr id="7" name="Image 6">
            <a:extLst>
              <a:ext uri="{FF2B5EF4-FFF2-40B4-BE49-F238E27FC236}">
                <a16:creationId xmlns:a16="http://schemas.microsoft.com/office/drawing/2014/main" id="{ADFD44E3-8A5D-431E-851C-8A88803C2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0118"/>
            <a:ext cx="12213081" cy="6333986"/>
          </a:xfrm>
          <a:prstGeom prst="rect">
            <a:avLst/>
          </a:prstGeom>
        </p:spPr>
      </p:pic>
      <p:sp>
        <p:nvSpPr>
          <p:cNvPr id="8" name="ZoneTexte 7">
            <a:extLst>
              <a:ext uri="{FF2B5EF4-FFF2-40B4-BE49-F238E27FC236}">
                <a16:creationId xmlns:a16="http://schemas.microsoft.com/office/drawing/2014/main" id="{3622053B-DDE4-4B2D-AA2E-4E367A7F7523}"/>
              </a:ext>
            </a:extLst>
          </p:cNvPr>
          <p:cNvSpPr txBox="1"/>
          <p:nvPr/>
        </p:nvSpPr>
        <p:spPr>
          <a:xfrm>
            <a:off x="754357" y="512269"/>
            <a:ext cx="6457148" cy="830997"/>
          </a:xfrm>
          <a:prstGeom prst="rect">
            <a:avLst/>
          </a:prstGeom>
          <a:noFill/>
        </p:spPr>
        <p:txBody>
          <a:bodyPr wrap="square" rtlCol="0">
            <a:spAutoFit/>
          </a:bodyPr>
          <a:lstStyle/>
          <a:p>
            <a:r>
              <a:rPr lang="fr-FR" sz="2400" dirty="0"/>
              <a:t>Ceci est un parc à résidus miniers (ici des effluents cyanurés, mine d’or de </a:t>
            </a:r>
            <a:r>
              <a:rPr lang="fr-FR" sz="2400" dirty="0" err="1"/>
              <a:t>Rosebel</a:t>
            </a:r>
            <a:r>
              <a:rPr lang="fr-FR" sz="2400" dirty="0"/>
              <a:t>, Suriname).</a:t>
            </a:r>
          </a:p>
        </p:txBody>
      </p:sp>
      <p:sp>
        <p:nvSpPr>
          <p:cNvPr id="9" name="Rectangle 8">
            <a:extLst>
              <a:ext uri="{FF2B5EF4-FFF2-40B4-BE49-F238E27FC236}">
                <a16:creationId xmlns:a16="http://schemas.microsoft.com/office/drawing/2014/main" id="{A6CF73F9-49B9-4846-A3E1-6E9C771893D4}"/>
              </a:ext>
            </a:extLst>
          </p:cNvPr>
          <p:cNvSpPr/>
          <p:nvPr/>
        </p:nvSpPr>
        <p:spPr>
          <a:xfrm>
            <a:off x="11079949" y="6484772"/>
            <a:ext cx="1133131" cy="369332"/>
          </a:xfrm>
          <a:prstGeom prst="rect">
            <a:avLst/>
          </a:prstGeom>
        </p:spPr>
        <p:txBody>
          <a:bodyPr wrap="none">
            <a:spAutoFit/>
          </a:bodyPr>
          <a:lstStyle/>
          <a:p>
            <a:r>
              <a:rPr lang="fr-FR" dirty="0">
                <a:solidFill>
                  <a:srgbClr val="A9A9A9"/>
                </a:solidFill>
              </a:rPr>
              <a:t>© </a:t>
            </a:r>
            <a:r>
              <a:rPr lang="fr-FR" dirty="0" err="1">
                <a:solidFill>
                  <a:srgbClr val="A9A9A9"/>
                </a:solidFill>
              </a:rPr>
              <a:t>Probios</a:t>
            </a:r>
            <a:endParaRPr lang="fr-FR" dirty="0"/>
          </a:p>
        </p:txBody>
      </p:sp>
      <p:sp>
        <p:nvSpPr>
          <p:cNvPr id="13" name="ZoneTexte 12">
            <a:extLst>
              <a:ext uri="{FF2B5EF4-FFF2-40B4-BE49-F238E27FC236}">
                <a16:creationId xmlns:a16="http://schemas.microsoft.com/office/drawing/2014/main" id="{7F1A9977-C95F-494F-B46C-602D424EF614}"/>
              </a:ext>
            </a:extLst>
          </p:cNvPr>
          <p:cNvSpPr txBox="1"/>
          <p:nvPr/>
        </p:nvSpPr>
        <p:spPr>
          <a:xfrm>
            <a:off x="4942862" y="4339564"/>
            <a:ext cx="5285220" cy="830997"/>
          </a:xfrm>
          <a:prstGeom prst="rect">
            <a:avLst/>
          </a:prstGeom>
          <a:noFill/>
        </p:spPr>
        <p:txBody>
          <a:bodyPr wrap="square" rtlCol="0">
            <a:spAutoFit/>
          </a:bodyPr>
          <a:lstStyle/>
          <a:p>
            <a:r>
              <a:rPr lang="fr-FR" sz="2400" dirty="0"/>
              <a:t>On construit une digue, et on entasse les résidus cyanurés.</a:t>
            </a:r>
          </a:p>
        </p:txBody>
      </p:sp>
      <p:sp>
        <p:nvSpPr>
          <p:cNvPr id="14" name="ZoneTexte 13">
            <a:extLst>
              <a:ext uri="{FF2B5EF4-FFF2-40B4-BE49-F238E27FC236}">
                <a16:creationId xmlns:a16="http://schemas.microsoft.com/office/drawing/2014/main" id="{5C7DDE90-44F6-4FAC-BF0F-EA1CD8ACB6E0}"/>
              </a:ext>
            </a:extLst>
          </p:cNvPr>
          <p:cNvSpPr txBox="1"/>
          <p:nvPr/>
        </p:nvSpPr>
        <p:spPr>
          <a:xfrm>
            <a:off x="6396741" y="6337883"/>
            <a:ext cx="1887953" cy="369332"/>
          </a:xfrm>
          <a:prstGeom prst="rect">
            <a:avLst/>
          </a:prstGeom>
          <a:noFill/>
        </p:spPr>
        <p:txBody>
          <a:bodyPr wrap="none" rtlCol="0">
            <a:spAutoFit/>
          </a:bodyPr>
          <a:lstStyle/>
          <a:p>
            <a:r>
              <a:rPr lang="fr-FR" dirty="0">
                <a:solidFill>
                  <a:schemeClr val="bg1"/>
                </a:solidFill>
              </a:rPr>
              <a:t>Et s’il pleut trop ?</a:t>
            </a:r>
          </a:p>
        </p:txBody>
      </p:sp>
      <p:pic>
        <p:nvPicPr>
          <p:cNvPr id="3" name="Image 2">
            <a:extLst>
              <a:ext uri="{FF2B5EF4-FFF2-40B4-BE49-F238E27FC236}">
                <a16:creationId xmlns:a16="http://schemas.microsoft.com/office/drawing/2014/main" id="{AAEB0914-4345-41E8-B233-9EA3B6353968}"/>
              </a:ext>
            </a:extLst>
          </p:cNvPr>
          <p:cNvPicPr>
            <a:picLocks noChangeAspect="1"/>
          </p:cNvPicPr>
          <p:nvPr/>
        </p:nvPicPr>
        <p:blipFill>
          <a:blip r:embed="rId3"/>
          <a:stretch>
            <a:fillRect/>
          </a:stretch>
        </p:blipFill>
        <p:spPr>
          <a:xfrm>
            <a:off x="10737167" y="11224"/>
            <a:ext cx="1472158" cy="1911431"/>
          </a:xfrm>
          <a:prstGeom prst="rect">
            <a:avLst/>
          </a:prstGeom>
        </p:spPr>
      </p:pic>
    </p:spTree>
    <p:extLst>
      <p:ext uri="{BB962C8B-B14F-4D97-AF65-F5344CB8AC3E}">
        <p14:creationId xmlns:p14="http://schemas.microsoft.com/office/powerpoint/2010/main" val="852282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162718"/>
            <a:ext cx="546945"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Or</a:t>
            </a:r>
          </a:p>
        </p:txBody>
      </p:sp>
      <p:sp>
        <p:nvSpPr>
          <p:cNvPr id="2" name="ZoneTexte 1">
            <a:extLst>
              <a:ext uri="{FF2B5EF4-FFF2-40B4-BE49-F238E27FC236}">
                <a16:creationId xmlns:a16="http://schemas.microsoft.com/office/drawing/2014/main" id="{DA146E5C-DAC5-4303-B8FA-F11140005DDC}"/>
              </a:ext>
            </a:extLst>
          </p:cNvPr>
          <p:cNvSpPr txBox="1"/>
          <p:nvPr/>
        </p:nvSpPr>
        <p:spPr>
          <a:xfrm>
            <a:off x="4127383" y="520117"/>
            <a:ext cx="3593291" cy="400110"/>
          </a:xfrm>
          <a:prstGeom prst="rect">
            <a:avLst/>
          </a:prstGeom>
          <a:noFill/>
        </p:spPr>
        <p:txBody>
          <a:bodyPr wrap="none" rtlCol="0">
            <a:spAutoFit/>
          </a:bodyPr>
          <a:lstStyle/>
          <a:p>
            <a:r>
              <a:rPr lang="fr-FR" sz="2000" dirty="0"/>
              <a:t>Déchet ? Résidus ? Externalités ?</a:t>
            </a:r>
          </a:p>
        </p:txBody>
      </p:sp>
      <p:sp>
        <p:nvSpPr>
          <p:cNvPr id="9" name="Rectangle 8">
            <a:extLst>
              <a:ext uri="{FF2B5EF4-FFF2-40B4-BE49-F238E27FC236}">
                <a16:creationId xmlns:a16="http://schemas.microsoft.com/office/drawing/2014/main" id="{A6CF73F9-49B9-4846-A3E1-6E9C771893D4}"/>
              </a:ext>
            </a:extLst>
          </p:cNvPr>
          <p:cNvSpPr/>
          <p:nvPr/>
        </p:nvSpPr>
        <p:spPr>
          <a:xfrm>
            <a:off x="6886743" y="4956325"/>
            <a:ext cx="1133131" cy="369332"/>
          </a:xfrm>
          <a:prstGeom prst="rect">
            <a:avLst/>
          </a:prstGeom>
        </p:spPr>
        <p:txBody>
          <a:bodyPr wrap="none">
            <a:spAutoFit/>
          </a:bodyPr>
          <a:lstStyle/>
          <a:p>
            <a:r>
              <a:rPr lang="fr-FR" dirty="0">
                <a:solidFill>
                  <a:srgbClr val="A9A9A9"/>
                </a:solidFill>
              </a:rPr>
              <a:t>© </a:t>
            </a:r>
            <a:r>
              <a:rPr lang="fr-FR" dirty="0" err="1">
                <a:solidFill>
                  <a:srgbClr val="A9A9A9"/>
                </a:solidFill>
              </a:rPr>
              <a:t>Probios</a:t>
            </a:r>
            <a:endParaRPr lang="fr-FR" dirty="0"/>
          </a:p>
        </p:txBody>
      </p:sp>
      <p:pic>
        <p:nvPicPr>
          <p:cNvPr id="12" name="Image 11">
            <a:extLst>
              <a:ext uri="{FF2B5EF4-FFF2-40B4-BE49-F238E27FC236}">
                <a16:creationId xmlns:a16="http://schemas.microsoft.com/office/drawing/2014/main" id="{D3709710-B695-4EF9-B2A8-A59C75AD8748}"/>
              </a:ext>
            </a:extLst>
          </p:cNvPr>
          <p:cNvPicPr>
            <a:picLocks noChangeAspect="1"/>
          </p:cNvPicPr>
          <p:nvPr/>
        </p:nvPicPr>
        <p:blipFill>
          <a:blip r:embed="rId2"/>
          <a:stretch>
            <a:fillRect/>
          </a:stretch>
        </p:blipFill>
        <p:spPr>
          <a:xfrm>
            <a:off x="0" y="1466267"/>
            <a:ext cx="12192000" cy="5391733"/>
          </a:xfrm>
          <a:prstGeom prst="rect">
            <a:avLst/>
          </a:prstGeom>
        </p:spPr>
      </p:pic>
      <p:sp>
        <p:nvSpPr>
          <p:cNvPr id="3" name="Flèche : droite 2">
            <a:extLst>
              <a:ext uri="{FF2B5EF4-FFF2-40B4-BE49-F238E27FC236}">
                <a16:creationId xmlns:a16="http://schemas.microsoft.com/office/drawing/2014/main" id="{646FCE0C-98D4-470A-B6E9-123FE5882B86}"/>
              </a:ext>
            </a:extLst>
          </p:cNvPr>
          <p:cNvSpPr/>
          <p:nvPr/>
        </p:nvSpPr>
        <p:spPr>
          <a:xfrm rot="7228710">
            <a:off x="8498049" y="876047"/>
            <a:ext cx="897622"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6CF887E-A7E6-49AE-B621-5BC21825E72A}"/>
              </a:ext>
            </a:extLst>
          </p:cNvPr>
          <p:cNvSpPr txBox="1"/>
          <p:nvPr/>
        </p:nvSpPr>
        <p:spPr>
          <a:xfrm>
            <a:off x="9060110" y="343949"/>
            <a:ext cx="2453300" cy="369332"/>
          </a:xfrm>
          <a:prstGeom prst="rect">
            <a:avLst/>
          </a:prstGeom>
          <a:noFill/>
        </p:spPr>
        <p:txBody>
          <a:bodyPr wrap="none" rtlCol="0">
            <a:spAutoFit/>
          </a:bodyPr>
          <a:lstStyle/>
          <a:p>
            <a:r>
              <a:rPr lang="fr-FR" dirty="0"/>
              <a:t>Prise de vue précédente</a:t>
            </a:r>
          </a:p>
        </p:txBody>
      </p:sp>
      <p:cxnSp>
        <p:nvCxnSpPr>
          <p:cNvPr id="10" name="Connecteur droit 9">
            <a:extLst>
              <a:ext uri="{FF2B5EF4-FFF2-40B4-BE49-F238E27FC236}">
                <a16:creationId xmlns:a16="http://schemas.microsoft.com/office/drawing/2014/main" id="{E47F8B32-19E1-4CD5-93B8-35F7BECFA236}"/>
              </a:ext>
            </a:extLst>
          </p:cNvPr>
          <p:cNvCxnSpPr/>
          <p:nvPr/>
        </p:nvCxnSpPr>
        <p:spPr>
          <a:xfrm>
            <a:off x="4883793" y="2641180"/>
            <a:ext cx="10402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EF8C781-BBCB-477D-8E74-C41F983CFEB1}"/>
              </a:ext>
            </a:extLst>
          </p:cNvPr>
          <p:cNvSpPr txBox="1"/>
          <p:nvPr/>
        </p:nvSpPr>
        <p:spPr>
          <a:xfrm>
            <a:off x="5082347" y="2271848"/>
            <a:ext cx="652743" cy="369332"/>
          </a:xfrm>
          <a:prstGeom prst="rect">
            <a:avLst/>
          </a:prstGeom>
          <a:noFill/>
        </p:spPr>
        <p:txBody>
          <a:bodyPr wrap="none" rtlCol="0">
            <a:spAutoFit/>
          </a:bodyPr>
          <a:lstStyle/>
          <a:p>
            <a:r>
              <a:rPr lang="fr-FR" b="1" dirty="0">
                <a:solidFill>
                  <a:srgbClr val="FF0000"/>
                </a:solidFill>
              </a:rPr>
              <a:t>1 km</a:t>
            </a:r>
          </a:p>
        </p:txBody>
      </p:sp>
    </p:spTree>
    <p:extLst>
      <p:ext uri="{BB962C8B-B14F-4D97-AF65-F5344CB8AC3E}">
        <p14:creationId xmlns:p14="http://schemas.microsoft.com/office/powerpoint/2010/main" val="2260982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2248543-37F9-442D-835F-0C45E46D5482}"/>
              </a:ext>
            </a:extLst>
          </p:cNvPr>
          <p:cNvPicPr>
            <a:picLocks noChangeAspect="1"/>
          </p:cNvPicPr>
          <p:nvPr/>
        </p:nvPicPr>
        <p:blipFill>
          <a:blip r:embed="rId2"/>
          <a:stretch>
            <a:fillRect/>
          </a:stretch>
        </p:blipFill>
        <p:spPr>
          <a:xfrm>
            <a:off x="0" y="46794"/>
            <a:ext cx="12192000" cy="6817033"/>
          </a:xfrm>
          <a:prstGeom prst="rect">
            <a:avLst/>
          </a:prstGeom>
        </p:spPr>
      </p:pic>
      <p:sp>
        <p:nvSpPr>
          <p:cNvPr id="2" name="ZoneTexte 1">
            <a:extLst>
              <a:ext uri="{FF2B5EF4-FFF2-40B4-BE49-F238E27FC236}">
                <a16:creationId xmlns:a16="http://schemas.microsoft.com/office/drawing/2014/main" id="{DA146E5C-DAC5-4303-B8FA-F11140005DDC}"/>
              </a:ext>
            </a:extLst>
          </p:cNvPr>
          <p:cNvSpPr txBox="1"/>
          <p:nvPr/>
        </p:nvSpPr>
        <p:spPr>
          <a:xfrm>
            <a:off x="434955" y="2020738"/>
            <a:ext cx="4949945" cy="523220"/>
          </a:xfrm>
          <a:prstGeom prst="rect">
            <a:avLst/>
          </a:prstGeom>
          <a:noFill/>
        </p:spPr>
        <p:txBody>
          <a:bodyPr wrap="none" rtlCol="0">
            <a:spAutoFit/>
          </a:bodyPr>
          <a:lstStyle/>
          <a:p>
            <a:r>
              <a:rPr lang="fr-FR" sz="2800" dirty="0"/>
              <a:t>Déchet ? Résidus ? Externalités ?</a:t>
            </a:r>
          </a:p>
        </p:txBody>
      </p:sp>
      <p:sp>
        <p:nvSpPr>
          <p:cNvPr id="9" name="Rectangle 8">
            <a:extLst>
              <a:ext uri="{FF2B5EF4-FFF2-40B4-BE49-F238E27FC236}">
                <a16:creationId xmlns:a16="http://schemas.microsoft.com/office/drawing/2014/main" id="{A6CF73F9-49B9-4846-A3E1-6E9C771893D4}"/>
              </a:ext>
            </a:extLst>
          </p:cNvPr>
          <p:cNvSpPr/>
          <p:nvPr/>
        </p:nvSpPr>
        <p:spPr>
          <a:xfrm>
            <a:off x="6886743" y="4956325"/>
            <a:ext cx="1133131" cy="369332"/>
          </a:xfrm>
          <a:prstGeom prst="rect">
            <a:avLst/>
          </a:prstGeom>
        </p:spPr>
        <p:txBody>
          <a:bodyPr wrap="none">
            <a:spAutoFit/>
          </a:bodyPr>
          <a:lstStyle/>
          <a:p>
            <a:r>
              <a:rPr lang="fr-FR" dirty="0">
                <a:solidFill>
                  <a:srgbClr val="A9A9A9"/>
                </a:solidFill>
              </a:rPr>
              <a:t>© </a:t>
            </a:r>
            <a:r>
              <a:rPr lang="fr-FR" dirty="0" err="1">
                <a:solidFill>
                  <a:srgbClr val="A9A9A9"/>
                </a:solidFill>
              </a:rPr>
              <a:t>Probios</a:t>
            </a:r>
            <a:endParaRPr lang="fr-FR" dirty="0"/>
          </a:p>
        </p:txBody>
      </p:sp>
      <p:sp>
        <p:nvSpPr>
          <p:cNvPr id="3" name="ZoneTexte 2">
            <a:extLst>
              <a:ext uri="{FF2B5EF4-FFF2-40B4-BE49-F238E27FC236}">
                <a16:creationId xmlns:a16="http://schemas.microsoft.com/office/drawing/2014/main" id="{C52DFC0B-55F4-4506-BD0C-FF800B16FC3F}"/>
              </a:ext>
            </a:extLst>
          </p:cNvPr>
          <p:cNvSpPr txBox="1"/>
          <p:nvPr/>
        </p:nvSpPr>
        <p:spPr>
          <a:xfrm>
            <a:off x="8705181" y="3226564"/>
            <a:ext cx="3354708"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800" b="1" dirty="0"/>
              <a:t>Environ un accident de ce type par an sur les sites aurifères.</a:t>
            </a:r>
          </a:p>
        </p:txBody>
      </p:sp>
      <p:sp>
        <p:nvSpPr>
          <p:cNvPr id="4" name="ZoneTexte 3">
            <a:extLst>
              <a:ext uri="{FF2B5EF4-FFF2-40B4-BE49-F238E27FC236}">
                <a16:creationId xmlns:a16="http://schemas.microsoft.com/office/drawing/2014/main" id="{06887CDA-CEF2-4DA0-9EE0-315A6C92467B}"/>
              </a:ext>
            </a:extLst>
          </p:cNvPr>
          <p:cNvSpPr txBox="1"/>
          <p:nvPr/>
        </p:nvSpPr>
        <p:spPr>
          <a:xfrm>
            <a:off x="3923634" y="3919062"/>
            <a:ext cx="292253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400" b="1" dirty="0"/>
              <a:t>En moyenne, tous minerais confondus, 4 ruptures de digue par an.</a:t>
            </a:r>
          </a:p>
        </p:txBody>
      </p:sp>
    </p:spTree>
    <p:extLst>
      <p:ext uri="{BB962C8B-B14F-4D97-AF65-F5344CB8AC3E}">
        <p14:creationId xmlns:p14="http://schemas.microsoft.com/office/powerpoint/2010/main" val="6987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06EC1-0FC1-434B-8DCE-B0458969CCCB}"/>
              </a:ext>
            </a:extLst>
          </p:cNvPr>
          <p:cNvSpPr>
            <a:spLocks noGrp="1"/>
          </p:cNvSpPr>
          <p:nvPr>
            <p:ph type="title"/>
          </p:nvPr>
        </p:nvSpPr>
        <p:spPr>
          <a:xfrm>
            <a:off x="838199" y="71754"/>
            <a:ext cx="10515600" cy="1325563"/>
          </a:xfrm>
        </p:spPr>
        <p:txBody>
          <a:bodyPr/>
          <a:lstStyle/>
          <a:p>
            <a:r>
              <a:rPr lang="fr-FR" dirty="0"/>
              <a:t>Les mines de nickel en Nouvelle-Calédonie</a:t>
            </a:r>
          </a:p>
        </p:txBody>
      </p:sp>
      <p:pic>
        <p:nvPicPr>
          <p:cNvPr id="4" name="Espace réservé du contenu 3">
            <a:extLst>
              <a:ext uri="{FF2B5EF4-FFF2-40B4-BE49-F238E27FC236}">
                <a16:creationId xmlns:a16="http://schemas.microsoft.com/office/drawing/2014/main" id="{9340BA86-D939-4A99-BDAE-7CBEF9DAA587}"/>
              </a:ext>
            </a:extLst>
          </p:cNvPr>
          <p:cNvPicPr>
            <a:picLocks noGrp="1" noChangeAspect="1"/>
          </p:cNvPicPr>
          <p:nvPr>
            <p:ph idx="1"/>
          </p:nvPr>
        </p:nvPicPr>
        <p:blipFill>
          <a:blip r:embed="rId2"/>
          <a:stretch>
            <a:fillRect/>
          </a:stretch>
        </p:blipFill>
        <p:spPr>
          <a:xfrm>
            <a:off x="698061" y="1183285"/>
            <a:ext cx="10795877" cy="5603278"/>
          </a:xfrm>
          <a:prstGeom prst="rect">
            <a:avLst/>
          </a:prstGeom>
        </p:spPr>
      </p:pic>
    </p:spTree>
    <p:extLst>
      <p:ext uri="{BB962C8B-B14F-4D97-AF65-F5344CB8AC3E}">
        <p14:creationId xmlns:p14="http://schemas.microsoft.com/office/powerpoint/2010/main" val="41979657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06EC1-0FC1-434B-8DCE-B0458969CCCB}"/>
              </a:ext>
            </a:extLst>
          </p:cNvPr>
          <p:cNvSpPr>
            <a:spLocks noGrp="1"/>
          </p:cNvSpPr>
          <p:nvPr>
            <p:ph type="title"/>
          </p:nvPr>
        </p:nvSpPr>
        <p:spPr>
          <a:xfrm>
            <a:off x="838199" y="71754"/>
            <a:ext cx="10515600" cy="942607"/>
          </a:xfrm>
        </p:spPr>
        <p:txBody>
          <a:bodyPr/>
          <a:lstStyle/>
          <a:p>
            <a:r>
              <a:rPr lang="fr-FR" dirty="0"/>
              <a:t>Les mines de nickel en Nouvelle-Calédonie</a:t>
            </a:r>
          </a:p>
        </p:txBody>
      </p:sp>
      <p:pic>
        <p:nvPicPr>
          <p:cNvPr id="6" name="Espace réservé du contenu 5">
            <a:extLst>
              <a:ext uri="{FF2B5EF4-FFF2-40B4-BE49-F238E27FC236}">
                <a16:creationId xmlns:a16="http://schemas.microsoft.com/office/drawing/2014/main" id="{3D9E6ED8-F47F-4A93-AFED-587106E831F7}"/>
              </a:ext>
            </a:extLst>
          </p:cNvPr>
          <p:cNvPicPr>
            <a:picLocks noGrp="1" noChangeAspect="1"/>
          </p:cNvPicPr>
          <p:nvPr>
            <p:ph idx="1"/>
          </p:nvPr>
        </p:nvPicPr>
        <p:blipFill>
          <a:blip r:embed="rId2"/>
          <a:stretch>
            <a:fillRect/>
          </a:stretch>
        </p:blipFill>
        <p:spPr>
          <a:xfrm>
            <a:off x="294640" y="1014361"/>
            <a:ext cx="11657013" cy="5787125"/>
          </a:xfrm>
          <a:prstGeom prst="rect">
            <a:avLst/>
          </a:prstGeom>
        </p:spPr>
      </p:pic>
      <p:sp>
        <p:nvSpPr>
          <p:cNvPr id="7" name="ZoneTexte 6">
            <a:extLst>
              <a:ext uri="{FF2B5EF4-FFF2-40B4-BE49-F238E27FC236}">
                <a16:creationId xmlns:a16="http://schemas.microsoft.com/office/drawing/2014/main" id="{540E158C-D6D4-4B8C-99B4-B5323112B0AD}"/>
              </a:ext>
            </a:extLst>
          </p:cNvPr>
          <p:cNvSpPr txBox="1"/>
          <p:nvPr/>
        </p:nvSpPr>
        <p:spPr>
          <a:xfrm>
            <a:off x="6467908" y="1014361"/>
            <a:ext cx="5483745" cy="707886"/>
          </a:xfrm>
          <a:prstGeom prst="rect">
            <a:avLst/>
          </a:prstGeom>
          <a:noFill/>
        </p:spPr>
        <p:txBody>
          <a:bodyPr wrap="none" rtlCol="0">
            <a:spAutoFit/>
          </a:bodyPr>
          <a:lstStyle/>
          <a:p>
            <a:r>
              <a:rPr lang="fr-FR" sz="2000" dirty="0">
                <a:solidFill>
                  <a:schemeClr val="bg1"/>
                </a:solidFill>
              </a:rPr>
              <a:t>En orange, les sites miniers en cours d’exploitation.</a:t>
            </a:r>
          </a:p>
          <a:p>
            <a:r>
              <a:rPr lang="fr-FR" sz="2000" dirty="0">
                <a:solidFill>
                  <a:schemeClr val="bg1"/>
                </a:solidFill>
              </a:rPr>
              <a:t>En marron, les sites miniers clos.</a:t>
            </a:r>
          </a:p>
        </p:txBody>
      </p:sp>
    </p:spTree>
    <p:extLst>
      <p:ext uri="{BB962C8B-B14F-4D97-AF65-F5344CB8AC3E}">
        <p14:creationId xmlns:p14="http://schemas.microsoft.com/office/powerpoint/2010/main" val="1570544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06EC1-0FC1-434B-8DCE-B0458969CCCB}"/>
              </a:ext>
            </a:extLst>
          </p:cNvPr>
          <p:cNvSpPr>
            <a:spLocks noGrp="1"/>
          </p:cNvSpPr>
          <p:nvPr>
            <p:ph type="title"/>
          </p:nvPr>
        </p:nvSpPr>
        <p:spPr>
          <a:xfrm>
            <a:off x="838199" y="71754"/>
            <a:ext cx="10515600" cy="942607"/>
          </a:xfrm>
        </p:spPr>
        <p:txBody>
          <a:bodyPr/>
          <a:lstStyle/>
          <a:p>
            <a:r>
              <a:rPr lang="fr-FR" dirty="0"/>
              <a:t>Les mines de nickel en Nouvelle-Calédonie</a:t>
            </a:r>
          </a:p>
        </p:txBody>
      </p:sp>
      <p:sp>
        <p:nvSpPr>
          <p:cNvPr id="7" name="ZoneTexte 6">
            <a:extLst>
              <a:ext uri="{FF2B5EF4-FFF2-40B4-BE49-F238E27FC236}">
                <a16:creationId xmlns:a16="http://schemas.microsoft.com/office/drawing/2014/main" id="{540E158C-D6D4-4B8C-99B4-B5323112B0AD}"/>
              </a:ext>
            </a:extLst>
          </p:cNvPr>
          <p:cNvSpPr txBox="1"/>
          <p:nvPr/>
        </p:nvSpPr>
        <p:spPr>
          <a:xfrm>
            <a:off x="6467908" y="1014361"/>
            <a:ext cx="5483745" cy="707886"/>
          </a:xfrm>
          <a:prstGeom prst="rect">
            <a:avLst/>
          </a:prstGeom>
          <a:noFill/>
        </p:spPr>
        <p:txBody>
          <a:bodyPr wrap="none" rtlCol="0">
            <a:spAutoFit/>
          </a:bodyPr>
          <a:lstStyle/>
          <a:p>
            <a:r>
              <a:rPr lang="fr-FR" sz="2000" dirty="0">
                <a:solidFill>
                  <a:schemeClr val="bg1"/>
                </a:solidFill>
              </a:rPr>
              <a:t>En orange, les sites miniers en cours d’exploitation.</a:t>
            </a:r>
          </a:p>
          <a:p>
            <a:r>
              <a:rPr lang="fr-FR" sz="2000" dirty="0">
                <a:solidFill>
                  <a:schemeClr val="bg1"/>
                </a:solidFill>
              </a:rPr>
              <a:t>En marron, les sites miniers clos.</a:t>
            </a:r>
          </a:p>
        </p:txBody>
      </p:sp>
      <p:pic>
        <p:nvPicPr>
          <p:cNvPr id="9" name="Espace réservé du contenu 8">
            <a:extLst>
              <a:ext uri="{FF2B5EF4-FFF2-40B4-BE49-F238E27FC236}">
                <a16:creationId xmlns:a16="http://schemas.microsoft.com/office/drawing/2014/main" id="{28C923C6-9C4A-4580-BFE7-ADB42248E8B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838701"/>
            <a:ext cx="12192000" cy="6019300"/>
          </a:xfrm>
          <a:prstGeom prst="rect">
            <a:avLst/>
          </a:prstGeom>
        </p:spPr>
      </p:pic>
    </p:spTree>
    <p:extLst>
      <p:ext uri="{BB962C8B-B14F-4D97-AF65-F5344CB8AC3E}">
        <p14:creationId xmlns:p14="http://schemas.microsoft.com/office/powerpoint/2010/main" val="1205777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pic>
        <p:nvPicPr>
          <p:cNvPr id="7" name="Image 6"/>
          <p:cNvPicPr>
            <a:picLocks noChangeAspect="1"/>
          </p:cNvPicPr>
          <p:nvPr/>
        </p:nvPicPr>
        <p:blipFill>
          <a:blip r:embed="rId2"/>
          <a:stretch>
            <a:fillRect/>
          </a:stretch>
        </p:blipFill>
        <p:spPr>
          <a:xfrm>
            <a:off x="1830718" y="514350"/>
            <a:ext cx="8448675" cy="6343650"/>
          </a:xfrm>
          <a:prstGeom prst="rect">
            <a:avLst/>
          </a:prstGeom>
        </p:spPr>
      </p:pic>
      <p:sp>
        <p:nvSpPr>
          <p:cNvPr id="8" name="ZoneTexte 7"/>
          <p:cNvSpPr txBox="1"/>
          <p:nvPr/>
        </p:nvSpPr>
        <p:spPr>
          <a:xfrm>
            <a:off x="6730023" y="556269"/>
            <a:ext cx="3549370" cy="584775"/>
          </a:xfrm>
          <a:prstGeom prst="rect">
            <a:avLst/>
          </a:prstGeom>
          <a:noFill/>
        </p:spPr>
        <p:txBody>
          <a:bodyPr wrap="none" rtlCol="0">
            <a:spAutoFit/>
          </a:bodyPr>
          <a:lstStyle/>
          <a:p>
            <a:r>
              <a:rPr lang="fr-FR" sz="3200" dirty="0">
                <a:latin typeface="Algerian" panose="04020705040A02060702" pitchFamily="82" charset="0"/>
              </a:rPr>
              <a:t>Butte, Montana</a:t>
            </a:r>
          </a:p>
        </p:txBody>
      </p:sp>
      <p:sp>
        <p:nvSpPr>
          <p:cNvPr id="9" name="ZoneTexte 8"/>
          <p:cNvSpPr txBox="1"/>
          <p:nvPr/>
        </p:nvSpPr>
        <p:spPr>
          <a:xfrm>
            <a:off x="3750890" y="0"/>
            <a:ext cx="3565463" cy="523220"/>
          </a:xfrm>
          <a:prstGeom prst="rect">
            <a:avLst/>
          </a:prstGeom>
          <a:noFill/>
        </p:spPr>
        <p:txBody>
          <a:bodyPr wrap="none" rtlCol="0">
            <a:spAutoFit/>
          </a:bodyPr>
          <a:lstStyle/>
          <a:p>
            <a:r>
              <a:rPr lang="fr-FR" sz="2800" u="sng" dirty="0">
                <a:solidFill>
                  <a:srgbClr val="FF0000"/>
                </a:solidFill>
              </a:rPr>
              <a:t>Les matières premières</a:t>
            </a:r>
          </a:p>
        </p:txBody>
      </p:sp>
    </p:spTree>
    <p:extLst>
      <p:ext uri="{BB962C8B-B14F-4D97-AF65-F5344CB8AC3E}">
        <p14:creationId xmlns:p14="http://schemas.microsoft.com/office/powerpoint/2010/main" val="2349659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7" name="ZoneTexte 6"/>
          <p:cNvSpPr txBox="1"/>
          <p:nvPr/>
        </p:nvSpPr>
        <p:spPr>
          <a:xfrm>
            <a:off x="6730023" y="556269"/>
            <a:ext cx="3549370" cy="584775"/>
          </a:xfrm>
          <a:prstGeom prst="rect">
            <a:avLst/>
          </a:prstGeom>
          <a:noFill/>
        </p:spPr>
        <p:txBody>
          <a:bodyPr wrap="none" rtlCol="0">
            <a:spAutoFit/>
          </a:bodyPr>
          <a:lstStyle/>
          <a:p>
            <a:r>
              <a:rPr lang="fr-FR" sz="3200" dirty="0">
                <a:latin typeface="Algerian" panose="04020705040A02060702" pitchFamily="82" charset="0"/>
              </a:rPr>
              <a:t>Butte, Montana</a:t>
            </a:r>
          </a:p>
        </p:txBody>
      </p:sp>
      <p:sp>
        <p:nvSpPr>
          <p:cNvPr id="2" name="ZoneTexte 1"/>
          <p:cNvSpPr txBox="1"/>
          <p:nvPr/>
        </p:nvSpPr>
        <p:spPr>
          <a:xfrm>
            <a:off x="5310656" y="1120849"/>
            <a:ext cx="5934317" cy="461665"/>
          </a:xfrm>
          <a:prstGeom prst="rect">
            <a:avLst/>
          </a:prstGeom>
          <a:noFill/>
        </p:spPr>
        <p:txBody>
          <a:bodyPr wrap="none" rtlCol="0">
            <a:spAutoFit/>
          </a:bodyPr>
          <a:lstStyle/>
          <a:p>
            <a:r>
              <a:rPr lang="fr-FR" sz="2400" dirty="0"/>
              <a:t>115 ans d’exploitation minière de 1867 à 1982</a:t>
            </a:r>
          </a:p>
        </p:txBody>
      </p:sp>
      <p:sp>
        <p:nvSpPr>
          <p:cNvPr id="8" name="ZoneTexte 7"/>
          <p:cNvSpPr txBox="1"/>
          <p:nvPr/>
        </p:nvSpPr>
        <p:spPr>
          <a:xfrm>
            <a:off x="5162805" y="1595816"/>
            <a:ext cx="6017994" cy="830997"/>
          </a:xfrm>
          <a:prstGeom prst="rect">
            <a:avLst/>
          </a:prstGeom>
          <a:noFill/>
        </p:spPr>
        <p:txBody>
          <a:bodyPr wrap="none" rtlCol="0">
            <a:spAutoFit/>
          </a:bodyPr>
          <a:lstStyle/>
          <a:p>
            <a:r>
              <a:rPr lang="fr-FR" sz="2400" dirty="0"/>
              <a:t>Un climat super : 	-15°C le matin en janvier</a:t>
            </a:r>
          </a:p>
          <a:p>
            <a:r>
              <a:rPr lang="fr-FR" sz="2400" dirty="0"/>
              <a:t>			record à -47°C</a:t>
            </a:r>
          </a:p>
        </p:txBody>
      </p:sp>
      <p:sp>
        <p:nvSpPr>
          <p:cNvPr id="3" name="ZoneTexte 2"/>
          <p:cNvSpPr txBox="1"/>
          <p:nvPr/>
        </p:nvSpPr>
        <p:spPr>
          <a:xfrm>
            <a:off x="8012347" y="2655112"/>
            <a:ext cx="3368290" cy="830997"/>
          </a:xfrm>
          <a:prstGeom prst="rect">
            <a:avLst/>
          </a:prstGeom>
          <a:noFill/>
        </p:spPr>
        <p:txBody>
          <a:bodyPr wrap="square" rtlCol="0">
            <a:spAutoFit/>
          </a:bodyPr>
          <a:lstStyle/>
          <a:p>
            <a:r>
              <a:rPr lang="fr-FR" sz="2400" dirty="0"/>
              <a:t>De 1950 à 1982, une exploitation à ciel ouvert.</a:t>
            </a:r>
          </a:p>
        </p:txBody>
      </p:sp>
      <p:pic>
        <p:nvPicPr>
          <p:cNvPr id="9" name="Image 8"/>
          <p:cNvPicPr>
            <a:picLocks noChangeAspect="1"/>
          </p:cNvPicPr>
          <p:nvPr/>
        </p:nvPicPr>
        <p:blipFill>
          <a:blip r:embed="rId2"/>
          <a:stretch>
            <a:fillRect/>
          </a:stretch>
        </p:blipFill>
        <p:spPr>
          <a:xfrm>
            <a:off x="0" y="2059719"/>
            <a:ext cx="7246961" cy="4798281"/>
          </a:xfrm>
          <a:prstGeom prst="rect">
            <a:avLst/>
          </a:prstGeom>
        </p:spPr>
      </p:pic>
      <p:sp>
        <p:nvSpPr>
          <p:cNvPr id="10" name="ZoneTexte 9"/>
          <p:cNvSpPr txBox="1"/>
          <p:nvPr/>
        </p:nvSpPr>
        <p:spPr>
          <a:xfrm>
            <a:off x="8012346" y="3688074"/>
            <a:ext cx="3851941" cy="1569660"/>
          </a:xfrm>
          <a:prstGeom prst="rect">
            <a:avLst/>
          </a:prstGeom>
          <a:noFill/>
        </p:spPr>
        <p:txBody>
          <a:bodyPr wrap="square" rtlCol="0">
            <a:spAutoFit/>
          </a:bodyPr>
          <a:lstStyle/>
          <a:p>
            <a:r>
              <a:rPr lang="fr-FR" sz="2400" u="sng" dirty="0"/>
              <a:t>Berkeley </a:t>
            </a:r>
            <a:r>
              <a:rPr lang="fr-FR" sz="2400" u="sng" dirty="0" err="1"/>
              <a:t>Pit</a:t>
            </a:r>
            <a:r>
              <a:rPr lang="fr-FR" sz="2400" u="sng" dirty="0"/>
              <a:t> : </a:t>
            </a:r>
          </a:p>
          <a:p>
            <a:r>
              <a:rPr lang="fr-FR" sz="2400" dirty="0"/>
              <a:t>540 m de profondeur </a:t>
            </a:r>
          </a:p>
          <a:p>
            <a:r>
              <a:rPr lang="fr-FR" sz="2400" dirty="0"/>
              <a:t>5 km de périmètre en haut</a:t>
            </a:r>
          </a:p>
          <a:p>
            <a:r>
              <a:rPr lang="fr-FR" sz="2400" dirty="0"/>
              <a:t>1 Gt de roche extraite</a:t>
            </a:r>
          </a:p>
        </p:txBody>
      </p:sp>
      <p:sp>
        <p:nvSpPr>
          <p:cNvPr id="11" name="ZoneTexte 10"/>
          <p:cNvSpPr txBox="1"/>
          <p:nvPr/>
        </p:nvSpPr>
        <p:spPr>
          <a:xfrm>
            <a:off x="3750890" y="0"/>
            <a:ext cx="3565463" cy="523220"/>
          </a:xfrm>
          <a:prstGeom prst="rect">
            <a:avLst/>
          </a:prstGeom>
          <a:noFill/>
        </p:spPr>
        <p:txBody>
          <a:bodyPr wrap="none" rtlCol="0">
            <a:spAutoFit/>
          </a:bodyPr>
          <a:lstStyle/>
          <a:p>
            <a:r>
              <a:rPr lang="fr-FR" sz="2800" u="sng" dirty="0">
                <a:solidFill>
                  <a:srgbClr val="FF0000"/>
                </a:solidFill>
              </a:rPr>
              <a:t>Les matières premières</a:t>
            </a:r>
          </a:p>
        </p:txBody>
      </p:sp>
    </p:spTree>
    <p:extLst>
      <p:ext uri="{BB962C8B-B14F-4D97-AF65-F5344CB8AC3E}">
        <p14:creationId xmlns:p14="http://schemas.microsoft.com/office/powerpoint/2010/main" val="409039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7" name="ZoneTexte 6"/>
          <p:cNvSpPr txBox="1"/>
          <p:nvPr/>
        </p:nvSpPr>
        <p:spPr>
          <a:xfrm>
            <a:off x="6730023" y="556269"/>
            <a:ext cx="3549370" cy="584775"/>
          </a:xfrm>
          <a:prstGeom prst="rect">
            <a:avLst/>
          </a:prstGeom>
          <a:noFill/>
        </p:spPr>
        <p:txBody>
          <a:bodyPr wrap="none" rtlCol="0">
            <a:spAutoFit/>
          </a:bodyPr>
          <a:lstStyle/>
          <a:p>
            <a:r>
              <a:rPr lang="fr-FR" sz="3200" dirty="0">
                <a:latin typeface="Algerian" panose="04020705040A02060702" pitchFamily="82" charset="0"/>
              </a:rPr>
              <a:t>Butte, Montana</a:t>
            </a:r>
          </a:p>
        </p:txBody>
      </p:sp>
      <p:pic>
        <p:nvPicPr>
          <p:cNvPr id="1026" name="Picture 2" descr="https://upload.wikimedia.org/wikipedia/commons/b/bb/Berkeley_Pits_Panoram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3653"/>
            <a:ext cx="7096836" cy="532262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094081" y="1134635"/>
            <a:ext cx="2427652" cy="461665"/>
          </a:xfrm>
          <a:prstGeom prst="rect">
            <a:avLst/>
          </a:prstGeom>
          <a:noFill/>
        </p:spPr>
        <p:txBody>
          <a:bodyPr wrap="none" rtlCol="0">
            <a:spAutoFit/>
          </a:bodyPr>
          <a:lstStyle/>
          <a:p>
            <a:r>
              <a:rPr lang="fr-FR" sz="2400" dirty="0"/>
              <a:t>Le niveau monte !</a:t>
            </a:r>
          </a:p>
        </p:txBody>
      </p:sp>
      <p:sp>
        <p:nvSpPr>
          <p:cNvPr id="3" name="ZoneTexte 2"/>
          <p:cNvSpPr txBox="1"/>
          <p:nvPr/>
        </p:nvSpPr>
        <p:spPr>
          <a:xfrm>
            <a:off x="7372024" y="1611241"/>
            <a:ext cx="4323491" cy="461665"/>
          </a:xfrm>
          <a:prstGeom prst="rect">
            <a:avLst/>
          </a:prstGeom>
          <a:noFill/>
        </p:spPr>
        <p:txBody>
          <a:bodyPr wrap="none" rtlCol="0">
            <a:spAutoFit/>
          </a:bodyPr>
          <a:lstStyle/>
          <a:p>
            <a:r>
              <a:rPr lang="fr-FR" sz="2400" dirty="0"/>
              <a:t>Acidification de l’eau par la roche</a:t>
            </a:r>
          </a:p>
        </p:txBody>
      </p:sp>
      <p:sp>
        <p:nvSpPr>
          <p:cNvPr id="9" name="ZoneTexte 8"/>
          <p:cNvSpPr txBox="1"/>
          <p:nvPr/>
        </p:nvSpPr>
        <p:spPr>
          <a:xfrm>
            <a:off x="8749919" y="2040501"/>
            <a:ext cx="1218603" cy="461665"/>
          </a:xfrm>
          <a:prstGeom prst="rect">
            <a:avLst/>
          </a:prstGeom>
          <a:noFill/>
        </p:spPr>
        <p:txBody>
          <a:bodyPr wrap="none" rtlCol="0">
            <a:spAutoFit/>
          </a:bodyPr>
          <a:lstStyle/>
          <a:p>
            <a:r>
              <a:rPr lang="fr-FR" sz="2400" dirty="0"/>
              <a:t>pH = 2,5</a:t>
            </a:r>
          </a:p>
        </p:txBody>
      </p:sp>
      <p:sp>
        <p:nvSpPr>
          <p:cNvPr id="10" name="ZoneTexte 9"/>
          <p:cNvSpPr txBox="1"/>
          <p:nvPr/>
        </p:nvSpPr>
        <p:spPr>
          <a:xfrm>
            <a:off x="7447608" y="2502166"/>
            <a:ext cx="4006161" cy="461665"/>
          </a:xfrm>
          <a:prstGeom prst="rect">
            <a:avLst/>
          </a:prstGeom>
          <a:noFill/>
        </p:spPr>
        <p:txBody>
          <a:bodyPr wrap="none" rtlCol="0">
            <a:spAutoFit/>
          </a:bodyPr>
          <a:lstStyle/>
          <a:p>
            <a:r>
              <a:rPr lang="fr-FR" sz="2400" dirty="0"/>
              <a:t>Dissolution des métaux lourds</a:t>
            </a:r>
          </a:p>
        </p:txBody>
      </p:sp>
      <p:sp>
        <p:nvSpPr>
          <p:cNvPr id="11" name="ZoneTexte 10"/>
          <p:cNvSpPr txBox="1"/>
          <p:nvPr/>
        </p:nvSpPr>
        <p:spPr>
          <a:xfrm>
            <a:off x="7509099" y="3004335"/>
            <a:ext cx="3944670" cy="461665"/>
          </a:xfrm>
          <a:prstGeom prst="rect">
            <a:avLst/>
          </a:prstGeom>
          <a:noFill/>
        </p:spPr>
        <p:txBody>
          <a:bodyPr wrap="none" rtlCol="0">
            <a:spAutoFit/>
          </a:bodyPr>
          <a:lstStyle/>
          <a:p>
            <a:r>
              <a:rPr lang="fr-FR" sz="2400" dirty="0"/>
              <a:t>Cuivre, zinc, cadmium, arsenic</a:t>
            </a:r>
          </a:p>
        </p:txBody>
      </p:sp>
      <p:sp>
        <p:nvSpPr>
          <p:cNvPr id="8" name="ZoneTexte 7"/>
          <p:cNvSpPr txBox="1"/>
          <p:nvPr/>
        </p:nvSpPr>
        <p:spPr>
          <a:xfrm>
            <a:off x="7372024" y="3543370"/>
            <a:ext cx="4667537" cy="830997"/>
          </a:xfrm>
          <a:prstGeom prst="rect">
            <a:avLst/>
          </a:prstGeom>
          <a:noFill/>
        </p:spPr>
        <p:txBody>
          <a:bodyPr wrap="square" rtlCol="0">
            <a:spAutoFit/>
          </a:bodyPr>
          <a:lstStyle/>
          <a:p>
            <a:r>
              <a:rPr lang="fr-FR" sz="2400" dirty="0"/>
              <a:t>1995 : 342 oies se posent au bord du lac pendant la migration.</a:t>
            </a:r>
          </a:p>
        </p:txBody>
      </p:sp>
      <p:sp>
        <p:nvSpPr>
          <p:cNvPr id="13" name="ZoneTexte 12"/>
          <p:cNvSpPr txBox="1"/>
          <p:nvPr/>
        </p:nvSpPr>
        <p:spPr>
          <a:xfrm>
            <a:off x="7545551" y="4911978"/>
            <a:ext cx="3871766" cy="461665"/>
          </a:xfrm>
          <a:prstGeom prst="rect">
            <a:avLst/>
          </a:prstGeom>
          <a:noFill/>
        </p:spPr>
        <p:txBody>
          <a:bodyPr wrap="none" rtlCol="0">
            <a:spAutoFit/>
          </a:bodyPr>
          <a:lstStyle/>
          <a:p>
            <a:r>
              <a:rPr lang="fr-FR" sz="2400" dirty="0"/>
              <a:t>Débordement prévu en 2023.</a:t>
            </a:r>
          </a:p>
        </p:txBody>
      </p:sp>
      <p:sp>
        <p:nvSpPr>
          <p:cNvPr id="12" name="Rectangle 11"/>
          <p:cNvSpPr/>
          <p:nvPr/>
        </p:nvSpPr>
        <p:spPr>
          <a:xfrm>
            <a:off x="7193106" y="4353143"/>
            <a:ext cx="4846455" cy="461665"/>
          </a:xfrm>
          <a:prstGeom prst="rect">
            <a:avLst/>
          </a:prstGeom>
        </p:spPr>
        <p:txBody>
          <a:bodyPr wrap="none">
            <a:spAutoFit/>
          </a:bodyPr>
          <a:lstStyle/>
          <a:p>
            <a:r>
              <a:rPr lang="fr-FR" sz="2400" dirty="0"/>
              <a:t>342 cadavres retrouvés le lendemain.</a:t>
            </a:r>
          </a:p>
        </p:txBody>
      </p:sp>
      <p:sp>
        <p:nvSpPr>
          <p:cNvPr id="15" name="ZoneTexte 14"/>
          <p:cNvSpPr txBox="1"/>
          <p:nvPr/>
        </p:nvSpPr>
        <p:spPr>
          <a:xfrm>
            <a:off x="3750890" y="0"/>
            <a:ext cx="3565463" cy="523220"/>
          </a:xfrm>
          <a:prstGeom prst="rect">
            <a:avLst/>
          </a:prstGeom>
          <a:noFill/>
        </p:spPr>
        <p:txBody>
          <a:bodyPr wrap="none" rtlCol="0">
            <a:spAutoFit/>
          </a:bodyPr>
          <a:lstStyle/>
          <a:p>
            <a:r>
              <a:rPr lang="fr-FR" sz="2800" u="sng" dirty="0">
                <a:solidFill>
                  <a:srgbClr val="FF0000"/>
                </a:solidFill>
              </a:rPr>
              <a:t>Les matières premières</a:t>
            </a:r>
          </a:p>
        </p:txBody>
      </p:sp>
      <p:sp>
        <p:nvSpPr>
          <p:cNvPr id="16" name="ZoneTexte 15"/>
          <p:cNvSpPr txBox="1"/>
          <p:nvPr/>
        </p:nvSpPr>
        <p:spPr>
          <a:xfrm>
            <a:off x="7316353" y="5346611"/>
            <a:ext cx="4556560" cy="1569660"/>
          </a:xfrm>
          <a:prstGeom prst="rect">
            <a:avLst/>
          </a:prstGeom>
          <a:noFill/>
        </p:spPr>
        <p:txBody>
          <a:bodyPr wrap="square" rtlCol="0">
            <a:spAutoFit/>
          </a:bodyPr>
          <a:lstStyle/>
          <a:p>
            <a:r>
              <a:rPr lang="fr-FR" sz="2400" dirty="0"/>
              <a:t>Détournement d’une partie des eaux de ruissellement.</a:t>
            </a:r>
          </a:p>
          <a:p>
            <a:r>
              <a:rPr lang="fr-FR" sz="2400" dirty="0"/>
              <a:t>Usine de traitement des eaux en cours d’installation.</a:t>
            </a:r>
          </a:p>
        </p:txBody>
      </p:sp>
    </p:spTree>
    <p:extLst>
      <p:ext uri="{BB962C8B-B14F-4D97-AF65-F5344CB8AC3E}">
        <p14:creationId xmlns:p14="http://schemas.microsoft.com/office/powerpoint/2010/main" val="11169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1" grpId="0"/>
      <p:bldP spid="8" grpId="0"/>
      <p:bldP spid="13"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13489" t="11697" r="11313" b="5982"/>
          <a:stretch/>
        </p:blipFill>
        <p:spPr>
          <a:xfrm>
            <a:off x="-1" y="-1"/>
            <a:ext cx="11142390" cy="6858001"/>
          </a:xfrm>
          <a:prstGeom prst="rect">
            <a:avLst/>
          </a:prstGeom>
        </p:spPr>
      </p:pic>
      <p:sp>
        <p:nvSpPr>
          <p:cNvPr id="4" name="Titre 1"/>
          <p:cNvSpPr txBox="1">
            <a:spLocks/>
          </p:cNvSpPr>
          <p:nvPr/>
        </p:nvSpPr>
        <p:spPr>
          <a:xfrm>
            <a:off x="9300754" y="0"/>
            <a:ext cx="2891246" cy="964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mn-lt"/>
              </a:rPr>
              <a:t>Flux de </a:t>
            </a:r>
            <a:r>
              <a:rPr lang="en-GB" b="1" dirty="0" err="1">
                <a:latin typeface="+mn-lt"/>
              </a:rPr>
              <a:t>gaz</a:t>
            </a:r>
            <a:endParaRPr lang="en-GB" b="1" dirty="0">
              <a:latin typeface="+mn-lt"/>
            </a:endParaRPr>
          </a:p>
        </p:txBody>
      </p:sp>
      <p:sp>
        <p:nvSpPr>
          <p:cNvPr id="6" name="Ellipse 5"/>
          <p:cNvSpPr/>
          <p:nvPr/>
        </p:nvSpPr>
        <p:spPr>
          <a:xfrm>
            <a:off x="6303818" y="734289"/>
            <a:ext cx="665021" cy="44334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561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38659" y="-2"/>
            <a:ext cx="4573688" cy="523220"/>
          </a:xfrm>
          <a:prstGeom prst="rect">
            <a:avLst/>
          </a:prstGeom>
          <a:noFill/>
        </p:spPr>
        <p:txBody>
          <a:bodyPr wrap="none" rtlCol="0">
            <a:spAutoFit/>
          </a:bodyPr>
          <a:lstStyle/>
          <a:p>
            <a:r>
              <a:rPr lang="fr-FR" sz="2800" u="sng" dirty="0">
                <a:solidFill>
                  <a:srgbClr val="FF0000"/>
                </a:solidFill>
              </a:rPr>
              <a:t>I – On a les deux pieds dedans</a:t>
            </a:r>
          </a:p>
        </p:txBody>
      </p:sp>
      <p:sp>
        <p:nvSpPr>
          <p:cNvPr id="5" name="ZoneTexte 4"/>
          <p:cNvSpPr txBox="1"/>
          <p:nvPr/>
        </p:nvSpPr>
        <p:spPr>
          <a:xfrm>
            <a:off x="8886422" y="-2"/>
            <a:ext cx="2977866" cy="523220"/>
          </a:xfrm>
          <a:prstGeom prst="rect">
            <a:avLst/>
          </a:prstGeom>
          <a:noFill/>
        </p:spPr>
        <p:txBody>
          <a:bodyPr wrap="none" rtlCol="0">
            <a:spAutoFit/>
          </a:bodyPr>
          <a:lstStyle/>
          <a:p>
            <a:r>
              <a:rPr lang="fr-FR" sz="2800" u="sng" dirty="0"/>
              <a:t>Métaux &amp; Minerais</a:t>
            </a:r>
          </a:p>
        </p:txBody>
      </p:sp>
      <p:sp>
        <p:nvSpPr>
          <p:cNvPr id="6" name="ZoneTexte 5"/>
          <p:cNvSpPr txBox="1"/>
          <p:nvPr/>
        </p:nvSpPr>
        <p:spPr>
          <a:xfrm>
            <a:off x="476518" y="848657"/>
            <a:ext cx="1106457" cy="5232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fr-FR" sz="2800" dirty="0"/>
              <a:t>Cuivre</a:t>
            </a:r>
          </a:p>
        </p:txBody>
      </p:sp>
      <p:sp>
        <p:nvSpPr>
          <p:cNvPr id="7" name="ZoneTexte 6"/>
          <p:cNvSpPr txBox="1"/>
          <p:nvPr/>
        </p:nvSpPr>
        <p:spPr>
          <a:xfrm>
            <a:off x="6730023" y="556269"/>
            <a:ext cx="3549370" cy="584775"/>
          </a:xfrm>
          <a:prstGeom prst="rect">
            <a:avLst/>
          </a:prstGeom>
          <a:noFill/>
        </p:spPr>
        <p:txBody>
          <a:bodyPr wrap="none" rtlCol="0">
            <a:spAutoFit/>
          </a:bodyPr>
          <a:lstStyle/>
          <a:p>
            <a:r>
              <a:rPr lang="fr-FR" sz="3200" dirty="0">
                <a:latin typeface="Algerian" panose="04020705040A02060702" pitchFamily="82" charset="0"/>
              </a:rPr>
              <a:t>Butte, Montana</a:t>
            </a:r>
          </a:p>
        </p:txBody>
      </p:sp>
      <p:pic>
        <p:nvPicPr>
          <p:cNvPr id="14" name="Image 13">
            <a:extLst>
              <a:ext uri="{FF2B5EF4-FFF2-40B4-BE49-F238E27FC236}">
                <a16:creationId xmlns:a16="http://schemas.microsoft.com/office/drawing/2014/main" id="{3C473835-6470-41D3-B793-3ECB8F0E87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9726" t="10593" r="25698" b="8085"/>
          <a:stretch/>
        </p:blipFill>
        <p:spPr>
          <a:xfrm>
            <a:off x="1798394" y="1167622"/>
            <a:ext cx="5705341" cy="5690378"/>
          </a:xfrm>
          <a:prstGeom prst="rect">
            <a:avLst/>
          </a:prstGeom>
        </p:spPr>
      </p:pic>
      <p:sp>
        <p:nvSpPr>
          <p:cNvPr id="15" name="ZoneTexte 14">
            <a:extLst>
              <a:ext uri="{FF2B5EF4-FFF2-40B4-BE49-F238E27FC236}">
                <a16:creationId xmlns:a16="http://schemas.microsoft.com/office/drawing/2014/main" id="{C0B60B1F-3003-4EA4-92F3-F01290925138}"/>
              </a:ext>
            </a:extLst>
          </p:cNvPr>
          <p:cNvSpPr txBox="1"/>
          <p:nvPr/>
        </p:nvSpPr>
        <p:spPr>
          <a:xfrm>
            <a:off x="7869284" y="1564849"/>
            <a:ext cx="3995004" cy="584775"/>
          </a:xfrm>
          <a:prstGeom prst="rect">
            <a:avLst/>
          </a:prstGeom>
          <a:noFill/>
        </p:spPr>
        <p:txBody>
          <a:bodyPr wrap="none" rtlCol="0">
            <a:spAutoFit/>
          </a:bodyPr>
          <a:lstStyle/>
          <a:p>
            <a:r>
              <a:rPr lang="fr-FR" sz="3200" dirty="0"/>
              <a:t>2500 morts en 113 ans</a:t>
            </a:r>
          </a:p>
        </p:txBody>
      </p:sp>
      <p:sp>
        <p:nvSpPr>
          <p:cNvPr id="17" name="ZoneTexte 16">
            <a:extLst>
              <a:ext uri="{FF2B5EF4-FFF2-40B4-BE49-F238E27FC236}">
                <a16:creationId xmlns:a16="http://schemas.microsoft.com/office/drawing/2014/main" id="{7F6A2FCB-00A7-4EAB-8D0A-0BFF5B21EDE9}"/>
              </a:ext>
            </a:extLst>
          </p:cNvPr>
          <p:cNvSpPr txBox="1"/>
          <p:nvPr/>
        </p:nvSpPr>
        <p:spPr>
          <a:xfrm>
            <a:off x="7869284" y="2281041"/>
            <a:ext cx="3148619" cy="584775"/>
          </a:xfrm>
          <a:prstGeom prst="rect">
            <a:avLst/>
          </a:prstGeom>
          <a:noFill/>
        </p:spPr>
        <p:txBody>
          <a:bodyPr wrap="none" rtlCol="0">
            <a:spAutoFit/>
          </a:bodyPr>
          <a:lstStyle/>
          <a:p>
            <a:r>
              <a:rPr lang="fr-FR" sz="3200" dirty="0"/>
              <a:t>22 morts par an…</a:t>
            </a:r>
          </a:p>
        </p:txBody>
      </p:sp>
      <p:sp>
        <p:nvSpPr>
          <p:cNvPr id="16" name="ZoneTexte 15">
            <a:extLst>
              <a:ext uri="{FF2B5EF4-FFF2-40B4-BE49-F238E27FC236}">
                <a16:creationId xmlns:a16="http://schemas.microsoft.com/office/drawing/2014/main" id="{B6F67A01-A176-4E1B-98A4-368334EE6FDA}"/>
              </a:ext>
            </a:extLst>
          </p:cNvPr>
          <p:cNvSpPr txBox="1"/>
          <p:nvPr/>
        </p:nvSpPr>
        <p:spPr>
          <a:xfrm>
            <a:off x="7869284" y="3101419"/>
            <a:ext cx="4322716" cy="954107"/>
          </a:xfrm>
          <a:prstGeom prst="rect">
            <a:avLst/>
          </a:prstGeom>
          <a:noFill/>
        </p:spPr>
        <p:txBody>
          <a:bodyPr wrap="square" rtlCol="0">
            <a:spAutoFit/>
          </a:bodyPr>
          <a:lstStyle/>
          <a:p>
            <a:r>
              <a:rPr lang="fr-FR" sz="2800" dirty="0"/>
              <a:t>Ce n’est pas une industrie comme les autres.</a:t>
            </a:r>
          </a:p>
        </p:txBody>
      </p:sp>
    </p:spTree>
    <p:extLst>
      <p:ext uri="{BB962C8B-B14F-4D97-AF65-F5344CB8AC3E}">
        <p14:creationId xmlns:p14="http://schemas.microsoft.com/office/powerpoint/2010/main" val="3273083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963" y="203056"/>
            <a:ext cx="5507182" cy="1325563"/>
          </a:xfrm>
        </p:spPr>
        <p:txBody>
          <a:bodyPr/>
          <a:lstStyle/>
          <a:p>
            <a:r>
              <a:rPr lang="fr-FR" dirty="0"/>
              <a:t>CONCLUSIONS Partie V</a:t>
            </a:r>
          </a:p>
        </p:txBody>
      </p:sp>
      <p:sp>
        <p:nvSpPr>
          <p:cNvPr id="3" name="Espace réservé du contenu 2"/>
          <p:cNvSpPr>
            <a:spLocks noGrp="1"/>
          </p:cNvSpPr>
          <p:nvPr>
            <p:ph idx="1"/>
          </p:nvPr>
        </p:nvSpPr>
        <p:spPr>
          <a:xfrm>
            <a:off x="1226127" y="1964170"/>
            <a:ext cx="9372600" cy="2593975"/>
          </a:xfrm>
        </p:spPr>
        <p:txBody>
          <a:bodyPr>
            <a:noAutofit/>
          </a:bodyPr>
          <a:lstStyle/>
          <a:p>
            <a:r>
              <a:rPr lang="fr-FR" sz="3600" dirty="0"/>
              <a:t>Exploiter les ressources est une activité industrielle :</a:t>
            </a:r>
          </a:p>
          <a:p>
            <a:pPr lvl="1"/>
            <a:r>
              <a:rPr lang="fr-FR" sz="3200" dirty="0"/>
              <a:t>Énergivore</a:t>
            </a:r>
          </a:p>
          <a:p>
            <a:pPr lvl="1"/>
            <a:r>
              <a:rPr lang="fr-FR" sz="3200" dirty="0"/>
              <a:t>Polluante (produits chimiques, déversements, )</a:t>
            </a:r>
          </a:p>
          <a:p>
            <a:pPr lvl="1"/>
            <a:r>
              <a:rPr lang="fr-FR" sz="3200" dirty="0"/>
              <a:t>Néfaste pour les populations autochtones</a:t>
            </a:r>
          </a:p>
          <a:p>
            <a:pPr lvl="1"/>
            <a:r>
              <a:rPr lang="fr-FR" sz="3200" dirty="0"/>
              <a:t>dans laquelle des gens meurent tous les jours.</a:t>
            </a:r>
          </a:p>
          <a:p>
            <a:endParaRPr lang="fr-FR" sz="3600" dirty="0"/>
          </a:p>
        </p:txBody>
      </p:sp>
    </p:spTree>
    <p:extLst>
      <p:ext uri="{BB962C8B-B14F-4D97-AF65-F5344CB8AC3E}">
        <p14:creationId xmlns:p14="http://schemas.microsoft.com/office/powerpoint/2010/main" val="4036075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6998" y="1634835"/>
            <a:ext cx="10894423" cy="2396837"/>
          </a:xfrm>
        </p:spPr>
        <p:txBody>
          <a:bodyPr>
            <a:normAutofit fontScale="90000"/>
          </a:bodyPr>
          <a:lstStyle/>
          <a:p>
            <a:pPr algn="ctr"/>
            <a:r>
              <a:rPr lang="fr-FR" sz="6000" b="1" dirty="0"/>
              <a:t>VI</a:t>
            </a:r>
            <a:br>
              <a:rPr lang="fr-FR" sz="6000" b="1" dirty="0"/>
            </a:br>
            <a:r>
              <a:rPr lang="fr-FR" sz="6000" b="1" dirty="0"/>
              <a:t>La différence entre recyclage et magie</a:t>
            </a:r>
            <a:endParaRPr lang="fr-FR" sz="6000" b="1" dirty="0">
              <a:solidFill>
                <a:srgbClr val="C00000"/>
              </a:solidFill>
            </a:endParaRPr>
          </a:p>
        </p:txBody>
      </p:sp>
    </p:spTree>
    <p:extLst>
      <p:ext uri="{BB962C8B-B14F-4D97-AF65-F5344CB8AC3E}">
        <p14:creationId xmlns:p14="http://schemas.microsoft.com/office/powerpoint/2010/main" val="2009783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12CAE7D-1D09-4A40-A39D-1FEB826566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30" y="0"/>
            <a:ext cx="6034070" cy="6858000"/>
          </a:xfrm>
        </p:spPr>
      </p:pic>
      <p:sp>
        <p:nvSpPr>
          <p:cNvPr id="6" name="Rectangle 5">
            <a:extLst>
              <a:ext uri="{FF2B5EF4-FFF2-40B4-BE49-F238E27FC236}">
                <a16:creationId xmlns:a16="http://schemas.microsoft.com/office/drawing/2014/main" id="{77190410-C421-4E6D-B104-D02AAD55D622}"/>
              </a:ext>
            </a:extLst>
          </p:cNvPr>
          <p:cNvSpPr/>
          <p:nvPr/>
        </p:nvSpPr>
        <p:spPr>
          <a:xfrm>
            <a:off x="5862320" y="464235"/>
            <a:ext cx="6096000" cy="646331"/>
          </a:xfrm>
          <a:prstGeom prst="rect">
            <a:avLst/>
          </a:prstGeom>
        </p:spPr>
        <p:txBody>
          <a:bodyPr>
            <a:spAutoFit/>
          </a:bodyPr>
          <a:lstStyle/>
          <a:p>
            <a:r>
              <a:rPr lang="en-US" dirty="0"/>
              <a:t>Figure 2: Recycling’s contribution to meeting materials demand (Recycling Input Rate)</a:t>
            </a:r>
          </a:p>
        </p:txBody>
      </p:sp>
      <p:sp>
        <p:nvSpPr>
          <p:cNvPr id="7" name="Rectangle 6">
            <a:extLst>
              <a:ext uri="{FF2B5EF4-FFF2-40B4-BE49-F238E27FC236}">
                <a16:creationId xmlns:a16="http://schemas.microsoft.com/office/drawing/2014/main" id="{7FEEC163-A5B1-47F1-A7BF-C83E6DC0C7F3}"/>
              </a:ext>
            </a:extLst>
          </p:cNvPr>
          <p:cNvSpPr/>
          <p:nvPr/>
        </p:nvSpPr>
        <p:spPr>
          <a:xfrm>
            <a:off x="5979160" y="1574801"/>
            <a:ext cx="6096000" cy="1200329"/>
          </a:xfrm>
          <a:prstGeom prst="rect">
            <a:avLst/>
          </a:prstGeom>
        </p:spPr>
        <p:txBody>
          <a:bodyPr>
            <a:spAutoFit/>
          </a:bodyPr>
          <a:lstStyle/>
          <a:p>
            <a:r>
              <a:rPr lang="en-US" dirty="0"/>
              <a:t>The Recycling Input Rate (RIR) is the percentage of overall demand that can be satisfied through secondary raw materials. Figure from: Study on the EU's list of Critical Raw Materials (2020) Final Report </a:t>
            </a:r>
          </a:p>
        </p:txBody>
      </p:sp>
    </p:spTree>
    <p:extLst>
      <p:ext uri="{BB962C8B-B14F-4D97-AF65-F5344CB8AC3E}">
        <p14:creationId xmlns:p14="http://schemas.microsoft.com/office/powerpoint/2010/main" val="1402664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txBody>
          <a:bodyPr/>
          <a:lstStyle/>
          <a:p>
            <a:pPr algn="ctr"/>
            <a:r>
              <a:rPr lang="fr-FR" dirty="0"/>
              <a:t>1 - Dégradation de l’usage</a:t>
            </a:r>
          </a:p>
        </p:txBody>
      </p:sp>
      <p:sp>
        <p:nvSpPr>
          <p:cNvPr id="4" name="ZoneTexte 3"/>
          <p:cNvSpPr txBox="1"/>
          <p:nvPr/>
        </p:nvSpPr>
        <p:spPr>
          <a:xfrm>
            <a:off x="842427" y="1267096"/>
            <a:ext cx="9694642" cy="461665"/>
          </a:xfrm>
          <a:prstGeom prst="rect">
            <a:avLst/>
          </a:prstGeom>
          <a:noFill/>
        </p:spPr>
        <p:txBody>
          <a:bodyPr wrap="none" rtlCol="0">
            <a:spAutoFit/>
          </a:bodyPr>
          <a:lstStyle/>
          <a:p>
            <a:r>
              <a:rPr lang="fr-FR" sz="2400" dirty="0"/>
              <a:t>La matière recyclée est souvent moins performante que la matière première.</a:t>
            </a:r>
          </a:p>
        </p:txBody>
      </p:sp>
      <p:sp>
        <p:nvSpPr>
          <p:cNvPr id="5" name="ZoneTexte 4"/>
          <p:cNvSpPr txBox="1"/>
          <p:nvPr/>
        </p:nvSpPr>
        <p:spPr>
          <a:xfrm>
            <a:off x="1580606" y="1851260"/>
            <a:ext cx="7489614" cy="461665"/>
          </a:xfrm>
          <a:prstGeom prst="rect">
            <a:avLst/>
          </a:prstGeom>
          <a:noFill/>
        </p:spPr>
        <p:txBody>
          <a:bodyPr wrap="none" rtlCol="0">
            <a:spAutoFit/>
          </a:bodyPr>
          <a:lstStyle/>
          <a:p>
            <a:r>
              <a:rPr lang="fr-FR" sz="2400" dirty="0">
                <a:sym typeface="Wingdings" panose="05000000000000000000" pitchFamily="2" charset="2"/>
              </a:rPr>
              <a:t> Donc on la destine à des applications moins exigeantes.</a:t>
            </a:r>
            <a:endParaRPr lang="fr-FR" sz="2400" dirty="0"/>
          </a:p>
        </p:txBody>
      </p:sp>
      <p:pic>
        <p:nvPicPr>
          <p:cNvPr id="6" name="Image 5"/>
          <p:cNvPicPr>
            <a:picLocks noChangeAspect="1"/>
          </p:cNvPicPr>
          <p:nvPr/>
        </p:nvPicPr>
        <p:blipFill>
          <a:blip r:embed="rId2"/>
          <a:stretch>
            <a:fillRect/>
          </a:stretch>
        </p:blipFill>
        <p:spPr>
          <a:xfrm>
            <a:off x="0" y="3291837"/>
            <a:ext cx="3082834" cy="2312126"/>
          </a:xfrm>
          <a:prstGeom prst="rect">
            <a:avLst/>
          </a:prstGeom>
        </p:spPr>
      </p:pic>
      <p:sp>
        <p:nvSpPr>
          <p:cNvPr id="7" name="ZoneTexte 6"/>
          <p:cNvSpPr txBox="1"/>
          <p:nvPr/>
        </p:nvSpPr>
        <p:spPr>
          <a:xfrm>
            <a:off x="1033995" y="2433352"/>
            <a:ext cx="1119345" cy="461665"/>
          </a:xfrm>
          <a:prstGeom prst="rect">
            <a:avLst/>
          </a:prstGeom>
          <a:noFill/>
        </p:spPr>
        <p:txBody>
          <a:bodyPr wrap="none" rtlCol="0">
            <a:spAutoFit/>
          </a:bodyPr>
          <a:lstStyle/>
          <a:p>
            <a:r>
              <a:rPr lang="fr-FR" sz="2400" i="1" u="sng" dirty="0"/>
              <a:t>Ferreux</a:t>
            </a:r>
          </a:p>
        </p:txBody>
      </p:sp>
      <p:pic>
        <p:nvPicPr>
          <p:cNvPr id="8" name="Image 7"/>
          <p:cNvPicPr>
            <a:picLocks noChangeAspect="1"/>
          </p:cNvPicPr>
          <p:nvPr/>
        </p:nvPicPr>
        <p:blipFill>
          <a:blip r:embed="rId3">
            <a:grayscl/>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039724" y="3268725"/>
            <a:ext cx="3091975" cy="2318981"/>
          </a:xfrm>
          <a:prstGeom prst="rect">
            <a:avLst/>
          </a:prstGeom>
        </p:spPr>
      </p:pic>
      <p:sp>
        <p:nvSpPr>
          <p:cNvPr id="9" name="ZoneTexte 8"/>
          <p:cNvSpPr txBox="1"/>
          <p:nvPr/>
        </p:nvSpPr>
        <p:spPr>
          <a:xfrm>
            <a:off x="4285077" y="2433351"/>
            <a:ext cx="705771" cy="461665"/>
          </a:xfrm>
          <a:prstGeom prst="rect">
            <a:avLst/>
          </a:prstGeom>
          <a:noFill/>
        </p:spPr>
        <p:txBody>
          <a:bodyPr wrap="none" rtlCol="0">
            <a:spAutoFit/>
          </a:bodyPr>
          <a:lstStyle/>
          <a:p>
            <a:r>
              <a:rPr lang="fr-FR" sz="2400" i="1" u="sng" dirty="0"/>
              <a:t>Inox</a:t>
            </a:r>
          </a:p>
        </p:txBody>
      </p:sp>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t="19486" r="20286"/>
          <a:stretch/>
        </p:blipFill>
        <p:spPr>
          <a:xfrm>
            <a:off x="6074101" y="3284981"/>
            <a:ext cx="3061256" cy="2318983"/>
          </a:xfrm>
          <a:prstGeom prst="rect">
            <a:avLst/>
          </a:prstGeom>
        </p:spPr>
      </p:pic>
      <p:sp>
        <p:nvSpPr>
          <p:cNvPr id="11" name="ZoneTexte 10"/>
          <p:cNvSpPr txBox="1"/>
          <p:nvPr/>
        </p:nvSpPr>
        <p:spPr>
          <a:xfrm>
            <a:off x="10385084" y="2433350"/>
            <a:ext cx="591829" cy="461665"/>
          </a:xfrm>
          <a:prstGeom prst="rect">
            <a:avLst/>
          </a:prstGeom>
          <a:noFill/>
        </p:spPr>
        <p:txBody>
          <a:bodyPr wrap="none" rtlCol="0">
            <a:spAutoFit/>
          </a:bodyPr>
          <a:lstStyle/>
          <a:p>
            <a:r>
              <a:rPr lang="fr-FR" sz="2400" i="1" u="sng" dirty="0"/>
              <a:t>Alu</a:t>
            </a:r>
          </a:p>
        </p:txBody>
      </p:sp>
      <p:sp>
        <p:nvSpPr>
          <p:cNvPr id="13" name="ZoneTexte 12"/>
          <p:cNvSpPr txBox="1"/>
          <p:nvPr/>
        </p:nvSpPr>
        <p:spPr>
          <a:xfrm>
            <a:off x="7122585" y="2433350"/>
            <a:ext cx="1257075" cy="461665"/>
          </a:xfrm>
          <a:prstGeom prst="rect">
            <a:avLst/>
          </a:prstGeom>
          <a:noFill/>
        </p:spPr>
        <p:txBody>
          <a:bodyPr wrap="none" rtlCol="0">
            <a:spAutoFit/>
          </a:bodyPr>
          <a:lstStyle/>
          <a:p>
            <a:r>
              <a:rPr lang="fr-FR" sz="2400" i="1" u="sng" dirty="0"/>
              <a:t>Cuivreux</a:t>
            </a:r>
          </a:p>
        </p:txBody>
      </p:sp>
      <p:sp>
        <p:nvSpPr>
          <p:cNvPr id="14" name="ZoneTexte 13"/>
          <p:cNvSpPr txBox="1"/>
          <p:nvPr/>
        </p:nvSpPr>
        <p:spPr>
          <a:xfrm>
            <a:off x="1162594" y="5630089"/>
            <a:ext cx="522451" cy="523220"/>
          </a:xfrm>
          <a:prstGeom prst="rect">
            <a:avLst/>
          </a:prstGeom>
          <a:noFill/>
        </p:spPr>
        <p:txBody>
          <a:bodyPr wrap="none" rtlCol="0">
            <a:spAutoFit/>
          </a:bodyPr>
          <a:lstStyle/>
          <a:p>
            <a:r>
              <a:rPr lang="fr-FR" sz="2800" dirty="0"/>
              <a:t>Fe</a:t>
            </a:r>
          </a:p>
        </p:txBody>
      </p:sp>
      <p:sp>
        <p:nvSpPr>
          <p:cNvPr id="15" name="ZoneTexte 14"/>
          <p:cNvSpPr txBox="1"/>
          <p:nvPr/>
        </p:nvSpPr>
        <p:spPr>
          <a:xfrm>
            <a:off x="388144" y="6213543"/>
            <a:ext cx="2411045" cy="369332"/>
          </a:xfrm>
          <a:prstGeom prst="rect">
            <a:avLst/>
          </a:prstGeom>
          <a:noFill/>
        </p:spPr>
        <p:txBody>
          <a:bodyPr wrap="none" rtlCol="0">
            <a:spAutoFit/>
          </a:bodyPr>
          <a:lstStyle/>
          <a:p>
            <a:r>
              <a:rPr lang="fr-FR" dirty="0"/>
              <a:t>C, Cr, Mo, V, Si, P, S, W…</a:t>
            </a:r>
          </a:p>
        </p:txBody>
      </p:sp>
      <p:sp>
        <p:nvSpPr>
          <p:cNvPr id="16" name="ZoneTexte 15"/>
          <p:cNvSpPr txBox="1"/>
          <p:nvPr/>
        </p:nvSpPr>
        <p:spPr>
          <a:xfrm>
            <a:off x="3983833" y="5616698"/>
            <a:ext cx="1464632" cy="523220"/>
          </a:xfrm>
          <a:prstGeom prst="rect">
            <a:avLst/>
          </a:prstGeom>
          <a:noFill/>
        </p:spPr>
        <p:txBody>
          <a:bodyPr wrap="none" rtlCol="0">
            <a:spAutoFit/>
          </a:bodyPr>
          <a:lstStyle/>
          <a:p>
            <a:r>
              <a:rPr lang="fr-FR" sz="2800" dirty="0"/>
              <a:t>Fe, Cr, Ni</a:t>
            </a:r>
          </a:p>
        </p:txBody>
      </p:sp>
      <p:sp>
        <p:nvSpPr>
          <p:cNvPr id="17" name="ZoneTexte 16"/>
          <p:cNvSpPr txBox="1"/>
          <p:nvPr/>
        </p:nvSpPr>
        <p:spPr>
          <a:xfrm>
            <a:off x="3925002" y="6209166"/>
            <a:ext cx="1582293" cy="369332"/>
          </a:xfrm>
          <a:prstGeom prst="rect">
            <a:avLst/>
          </a:prstGeom>
          <a:noFill/>
        </p:spPr>
        <p:txBody>
          <a:bodyPr wrap="none" rtlCol="0">
            <a:spAutoFit/>
          </a:bodyPr>
          <a:lstStyle/>
          <a:p>
            <a:r>
              <a:rPr lang="fr-FR" dirty="0"/>
              <a:t>Mo, V, Si, P, S…</a:t>
            </a:r>
          </a:p>
        </p:txBody>
      </p:sp>
      <p:sp>
        <p:nvSpPr>
          <p:cNvPr id="18" name="ZoneTexte 17"/>
          <p:cNvSpPr txBox="1"/>
          <p:nvPr/>
        </p:nvSpPr>
        <p:spPr>
          <a:xfrm>
            <a:off x="7375010" y="5635856"/>
            <a:ext cx="564578" cy="523220"/>
          </a:xfrm>
          <a:prstGeom prst="rect">
            <a:avLst/>
          </a:prstGeom>
          <a:noFill/>
        </p:spPr>
        <p:txBody>
          <a:bodyPr wrap="none" rtlCol="0">
            <a:spAutoFit/>
          </a:bodyPr>
          <a:lstStyle/>
          <a:p>
            <a:r>
              <a:rPr lang="fr-FR" sz="2800" dirty="0"/>
              <a:t>Cu</a:t>
            </a:r>
          </a:p>
        </p:txBody>
      </p:sp>
      <p:sp>
        <p:nvSpPr>
          <p:cNvPr id="19" name="ZoneTexte 18"/>
          <p:cNvSpPr txBox="1"/>
          <p:nvPr/>
        </p:nvSpPr>
        <p:spPr>
          <a:xfrm>
            <a:off x="6342195" y="6213543"/>
            <a:ext cx="2630207" cy="369332"/>
          </a:xfrm>
          <a:prstGeom prst="rect">
            <a:avLst/>
          </a:prstGeom>
          <a:noFill/>
        </p:spPr>
        <p:txBody>
          <a:bodyPr wrap="none" rtlCol="0">
            <a:spAutoFit/>
          </a:bodyPr>
          <a:lstStyle/>
          <a:p>
            <a:r>
              <a:rPr lang="fr-FR" dirty="0"/>
              <a:t>Zn, Sn, Al, Ni, Si, Pb, Mg, P</a:t>
            </a:r>
          </a:p>
        </p:txBody>
      </p:sp>
      <p:sp>
        <p:nvSpPr>
          <p:cNvPr id="20" name="ZoneTexte 19"/>
          <p:cNvSpPr txBox="1"/>
          <p:nvPr/>
        </p:nvSpPr>
        <p:spPr>
          <a:xfrm>
            <a:off x="10467874" y="5625712"/>
            <a:ext cx="474810" cy="523220"/>
          </a:xfrm>
          <a:prstGeom prst="rect">
            <a:avLst/>
          </a:prstGeom>
          <a:noFill/>
        </p:spPr>
        <p:txBody>
          <a:bodyPr wrap="none" rtlCol="0">
            <a:spAutoFit/>
          </a:bodyPr>
          <a:lstStyle/>
          <a:p>
            <a:r>
              <a:rPr lang="fr-FR" sz="2800" dirty="0"/>
              <a:t>Al</a:t>
            </a:r>
          </a:p>
        </p:txBody>
      </p:sp>
      <p:sp>
        <p:nvSpPr>
          <p:cNvPr id="21" name="ZoneTexte 20"/>
          <p:cNvSpPr txBox="1"/>
          <p:nvPr/>
        </p:nvSpPr>
        <p:spPr>
          <a:xfrm>
            <a:off x="9471355" y="6209166"/>
            <a:ext cx="2469907" cy="369332"/>
          </a:xfrm>
          <a:prstGeom prst="rect">
            <a:avLst/>
          </a:prstGeom>
          <a:noFill/>
        </p:spPr>
        <p:txBody>
          <a:bodyPr wrap="none" rtlCol="0">
            <a:spAutoFit/>
          </a:bodyPr>
          <a:lstStyle/>
          <a:p>
            <a:r>
              <a:rPr lang="fr-FR"/>
              <a:t>Si, Cu, Mg, Mn, Si, Zn, Ni</a:t>
            </a:r>
            <a:endParaRPr lang="fr-FR" dirty="0"/>
          </a:p>
        </p:txBody>
      </p:sp>
      <p:sp>
        <p:nvSpPr>
          <p:cNvPr id="22" name="ZoneTexte 21"/>
          <p:cNvSpPr txBox="1"/>
          <p:nvPr/>
        </p:nvSpPr>
        <p:spPr>
          <a:xfrm>
            <a:off x="9157063" y="330026"/>
            <a:ext cx="2964658"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3200" b="1" dirty="0">
                <a:solidFill>
                  <a:srgbClr val="FF0000"/>
                </a:solidFill>
              </a:rPr>
              <a:t>« </a:t>
            </a:r>
            <a:r>
              <a:rPr lang="fr-FR" sz="3200" b="1" dirty="0" err="1">
                <a:solidFill>
                  <a:srgbClr val="FF0000"/>
                </a:solidFill>
              </a:rPr>
              <a:t>Downcycling</a:t>
            </a:r>
            <a:r>
              <a:rPr lang="fr-FR" sz="3200" b="1" dirty="0">
                <a:solidFill>
                  <a:srgbClr val="FF0000"/>
                </a:solidFill>
              </a:rPr>
              <a:t> »</a:t>
            </a:r>
          </a:p>
        </p:txBody>
      </p:sp>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0938" y="3284981"/>
            <a:ext cx="3091976" cy="2318982"/>
          </a:xfrm>
          <a:prstGeom prst="rect">
            <a:avLst/>
          </a:prstGeom>
        </p:spPr>
      </p:pic>
    </p:spTree>
    <p:extLst>
      <p:ext uri="{BB962C8B-B14F-4D97-AF65-F5344CB8AC3E}">
        <p14:creationId xmlns:p14="http://schemas.microsoft.com/office/powerpoint/2010/main" val="30861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p:bldP spid="15" grpId="0"/>
      <p:bldP spid="16" grpId="0"/>
      <p:bldP spid="17" grpId="0"/>
      <p:bldP spid="18" grpId="0"/>
      <p:bldP spid="19" grpId="0"/>
      <p:bldP spid="20" grpId="0"/>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txBody>
          <a:bodyPr/>
          <a:lstStyle/>
          <a:p>
            <a:pPr algn="ctr"/>
            <a:r>
              <a:rPr lang="fr-FR" dirty="0"/>
              <a:t>1 - Dégradation de l’usage</a:t>
            </a:r>
          </a:p>
        </p:txBody>
      </p:sp>
      <p:sp>
        <p:nvSpPr>
          <p:cNvPr id="23" name="Trapèze 22"/>
          <p:cNvSpPr/>
          <p:nvPr/>
        </p:nvSpPr>
        <p:spPr>
          <a:xfrm>
            <a:off x="1549927" y="5541819"/>
            <a:ext cx="7422379" cy="992145"/>
          </a:xfrm>
          <a:prstGeom prst="trapezoid">
            <a:avLst>
              <a:gd name="adj" fmla="val 7887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dirty="0"/>
              <a:t>Verre vert</a:t>
            </a:r>
          </a:p>
        </p:txBody>
      </p:sp>
      <p:sp>
        <p:nvSpPr>
          <p:cNvPr id="24" name="Trapèze 23"/>
          <p:cNvSpPr/>
          <p:nvPr/>
        </p:nvSpPr>
        <p:spPr>
          <a:xfrm>
            <a:off x="3124578" y="3554936"/>
            <a:ext cx="4270916" cy="918914"/>
          </a:xfrm>
          <a:prstGeom prst="trapezoid">
            <a:avLst>
              <a:gd name="adj" fmla="val 7791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dirty="0"/>
              <a:t>Verre </a:t>
            </a:r>
            <a:r>
              <a:rPr lang="fr-FR" sz="2400" dirty="0" err="1"/>
              <a:t>mi-blanc</a:t>
            </a:r>
            <a:endParaRPr lang="fr-FR" sz="2400" dirty="0"/>
          </a:p>
        </p:txBody>
      </p:sp>
      <p:sp>
        <p:nvSpPr>
          <p:cNvPr id="25" name="Triangle isocèle 24"/>
          <p:cNvSpPr/>
          <p:nvPr/>
        </p:nvSpPr>
        <p:spPr>
          <a:xfrm>
            <a:off x="3846643" y="1540522"/>
            <a:ext cx="2806354" cy="1968714"/>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t>Verre</a:t>
            </a:r>
          </a:p>
          <a:p>
            <a:pPr algn="ctr"/>
            <a:r>
              <a:rPr lang="fr-FR" sz="2400" dirty="0"/>
              <a:t>blanc</a:t>
            </a:r>
          </a:p>
        </p:txBody>
      </p:sp>
      <p:sp>
        <p:nvSpPr>
          <p:cNvPr id="26" name="ZoneTexte 25"/>
          <p:cNvSpPr txBox="1"/>
          <p:nvPr/>
        </p:nvSpPr>
        <p:spPr>
          <a:xfrm>
            <a:off x="8832305" y="5622392"/>
            <a:ext cx="1661545" cy="830997"/>
          </a:xfrm>
          <a:prstGeom prst="rect">
            <a:avLst/>
          </a:prstGeom>
          <a:noFill/>
        </p:spPr>
        <p:txBody>
          <a:bodyPr wrap="none" rtlCol="0">
            <a:spAutoFit/>
          </a:bodyPr>
          <a:lstStyle/>
          <a:p>
            <a:r>
              <a:rPr lang="fr-FR" sz="2400" dirty="0"/>
              <a:t>Tout calcin :</a:t>
            </a:r>
          </a:p>
          <a:p>
            <a:r>
              <a:rPr lang="fr-FR" sz="2400" dirty="0"/>
              <a:t>90 %</a:t>
            </a:r>
          </a:p>
        </p:txBody>
      </p:sp>
      <p:sp>
        <p:nvSpPr>
          <p:cNvPr id="27" name="ZoneTexte 26"/>
          <p:cNvSpPr txBox="1"/>
          <p:nvPr/>
        </p:nvSpPr>
        <p:spPr>
          <a:xfrm>
            <a:off x="7234720" y="3622987"/>
            <a:ext cx="3421449" cy="830997"/>
          </a:xfrm>
          <a:prstGeom prst="rect">
            <a:avLst/>
          </a:prstGeom>
          <a:noFill/>
        </p:spPr>
        <p:txBody>
          <a:bodyPr wrap="none" rtlCol="0">
            <a:spAutoFit/>
          </a:bodyPr>
          <a:lstStyle/>
          <a:p>
            <a:r>
              <a:rPr lang="fr-FR" sz="2400" dirty="0"/>
              <a:t>Calcin blanc uniquement :</a:t>
            </a:r>
          </a:p>
          <a:p>
            <a:r>
              <a:rPr lang="fr-FR" sz="2400" dirty="0"/>
              <a:t>30 à 50 %</a:t>
            </a:r>
          </a:p>
        </p:txBody>
      </p:sp>
      <p:sp>
        <p:nvSpPr>
          <p:cNvPr id="28" name="ZoneTexte 27"/>
          <p:cNvSpPr txBox="1"/>
          <p:nvPr/>
        </p:nvSpPr>
        <p:spPr>
          <a:xfrm>
            <a:off x="6531399" y="2393085"/>
            <a:ext cx="3421449" cy="830997"/>
          </a:xfrm>
          <a:prstGeom prst="rect">
            <a:avLst/>
          </a:prstGeom>
          <a:noFill/>
        </p:spPr>
        <p:txBody>
          <a:bodyPr wrap="none" rtlCol="0">
            <a:spAutoFit/>
          </a:bodyPr>
          <a:lstStyle/>
          <a:p>
            <a:r>
              <a:rPr lang="fr-FR" sz="2400" dirty="0"/>
              <a:t>Calcin blanc uniquement :</a:t>
            </a:r>
          </a:p>
          <a:p>
            <a:r>
              <a:rPr lang="fr-FR" sz="2400" dirty="0"/>
              <a:t>5 à 10 %</a:t>
            </a:r>
          </a:p>
        </p:txBody>
      </p:sp>
      <p:sp>
        <p:nvSpPr>
          <p:cNvPr id="29" name="Trapèze 28"/>
          <p:cNvSpPr/>
          <p:nvPr/>
        </p:nvSpPr>
        <p:spPr>
          <a:xfrm>
            <a:off x="2372799" y="4542666"/>
            <a:ext cx="5776281" cy="918914"/>
          </a:xfrm>
          <a:prstGeom prst="trapezoid">
            <a:avLst>
              <a:gd name="adj" fmla="val 7791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t>Verre marron (feuille morte)</a:t>
            </a:r>
          </a:p>
        </p:txBody>
      </p:sp>
      <p:sp>
        <p:nvSpPr>
          <p:cNvPr id="30" name="ZoneTexte 29"/>
          <p:cNvSpPr txBox="1"/>
          <p:nvPr/>
        </p:nvSpPr>
        <p:spPr>
          <a:xfrm>
            <a:off x="8149080" y="4540456"/>
            <a:ext cx="1661545" cy="830997"/>
          </a:xfrm>
          <a:prstGeom prst="rect">
            <a:avLst/>
          </a:prstGeom>
          <a:noFill/>
        </p:spPr>
        <p:txBody>
          <a:bodyPr wrap="none" rtlCol="0">
            <a:spAutoFit/>
          </a:bodyPr>
          <a:lstStyle/>
          <a:p>
            <a:r>
              <a:rPr lang="fr-FR" sz="2400" dirty="0"/>
              <a:t>Tout calcin :</a:t>
            </a:r>
          </a:p>
          <a:p>
            <a:r>
              <a:rPr lang="fr-FR" sz="2400" dirty="0"/>
              <a:t>65 à 70 %</a:t>
            </a:r>
          </a:p>
        </p:txBody>
      </p:sp>
    </p:spTree>
    <p:extLst>
      <p:ext uri="{BB962C8B-B14F-4D97-AF65-F5344CB8AC3E}">
        <p14:creationId xmlns:p14="http://schemas.microsoft.com/office/powerpoint/2010/main" val="3163133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style>
          <a:lnRef idx="2">
            <a:schemeClr val="dk1"/>
          </a:lnRef>
          <a:fillRef idx="1">
            <a:schemeClr val="lt1"/>
          </a:fillRef>
          <a:effectRef idx="0">
            <a:schemeClr val="dk1"/>
          </a:effectRef>
          <a:fontRef idx="minor">
            <a:schemeClr val="dk1"/>
          </a:fontRef>
        </p:style>
        <p:txBody>
          <a:bodyPr/>
          <a:lstStyle/>
          <a:p>
            <a:pPr algn="ctr"/>
            <a:r>
              <a:rPr lang="fr-FR" dirty="0"/>
              <a:t>1,5 – Dégradation de l’usage et dispersion</a:t>
            </a:r>
          </a:p>
        </p:txBody>
      </p:sp>
      <p:pic>
        <p:nvPicPr>
          <p:cNvPr id="4" name="Image 3"/>
          <p:cNvPicPr>
            <a:picLocks noChangeAspect="1"/>
          </p:cNvPicPr>
          <p:nvPr/>
        </p:nvPicPr>
        <p:blipFill>
          <a:blip r:embed="rId2"/>
          <a:stretch>
            <a:fillRect/>
          </a:stretch>
        </p:blipFill>
        <p:spPr>
          <a:xfrm>
            <a:off x="7776627" y="1719858"/>
            <a:ext cx="4415373" cy="2943582"/>
          </a:xfrm>
          <a:prstGeom prst="rect">
            <a:avLst/>
          </a:prstGeom>
        </p:spPr>
      </p:pic>
      <p:pic>
        <p:nvPicPr>
          <p:cNvPr id="8" name="Image 7"/>
          <p:cNvPicPr>
            <a:picLocks noChangeAspect="1"/>
          </p:cNvPicPr>
          <p:nvPr/>
        </p:nvPicPr>
        <p:blipFill>
          <a:blip r:embed="rId3"/>
          <a:stretch>
            <a:fillRect/>
          </a:stretch>
        </p:blipFill>
        <p:spPr>
          <a:xfrm>
            <a:off x="0" y="1110231"/>
            <a:ext cx="7535093" cy="5582248"/>
          </a:xfrm>
          <a:prstGeom prst="rect">
            <a:avLst/>
          </a:prstGeom>
        </p:spPr>
      </p:pic>
      <p:sp>
        <p:nvSpPr>
          <p:cNvPr id="9" name="ZoneTexte 8"/>
          <p:cNvSpPr txBox="1"/>
          <p:nvPr/>
        </p:nvSpPr>
        <p:spPr>
          <a:xfrm>
            <a:off x="0" y="6323147"/>
            <a:ext cx="2522229" cy="369332"/>
          </a:xfrm>
          <a:prstGeom prst="rect">
            <a:avLst/>
          </a:prstGeom>
          <a:noFill/>
        </p:spPr>
        <p:txBody>
          <a:bodyPr wrap="none" rtlCol="0">
            <a:spAutoFit/>
          </a:bodyPr>
          <a:lstStyle/>
          <a:p>
            <a:r>
              <a:rPr lang="fr-FR" dirty="0"/>
              <a:t>Chaquecanettecompte.fr</a:t>
            </a:r>
          </a:p>
        </p:txBody>
      </p:sp>
      <p:sp>
        <p:nvSpPr>
          <p:cNvPr id="3" name="ZoneTexte 2"/>
          <p:cNvSpPr txBox="1"/>
          <p:nvPr/>
        </p:nvSpPr>
        <p:spPr>
          <a:xfrm>
            <a:off x="7776627" y="5417282"/>
            <a:ext cx="4350326" cy="954107"/>
          </a:xfrm>
          <a:prstGeom prst="rect">
            <a:avLst/>
          </a:prstGeom>
          <a:noFill/>
        </p:spPr>
        <p:txBody>
          <a:bodyPr wrap="square" rtlCol="0">
            <a:spAutoFit/>
          </a:bodyPr>
          <a:lstStyle/>
          <a:p>
            <a:r>
              <a:rPr lang="fr-FR" sz="2800" dirty="0"/>
              <a:t>Ceci est de la mythologie du développement durable</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582" y="1110231"/>
            <a:ext cx="1492731" cy="1492731"/>
          </a:xfrm>
          <a:prstGeom prst="rect">
            <a:avLst/>
          </a:prstGeom>
        </p:spPr>
      </p:pic>
    </p:spTree>
    <p:extLst>
      <p:ext uri="{BB962C8B-B14F-4D97-AF65-F5344CB8AC3E}">
        <p14:creationId xmlns:p14="http://schemas.microsoft.com/office/powerpoint/2010/main" val="38417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style>
          <a:lnRef idx="2">
            <a:schemeClr val="dk1"/>
          </a:lnRef>
          <a:fillRef idx="1">
            <a:schemeClr val="lt1"/>
          </a:fillRef>
          <a:effectRef idx="0">
            <a:schemeClr val="dk1"/>
          </a:effectRef>
          <a:fontRef idx="minor">
            <a:schemeClr val="dk1"/>
          </a:fontRef>
        </p:style>
        <p:txBody>
          <a:bodyPr/>
          <a:lstStyle/>
          <a:p>
            <a:pPr algn="ctr"/>
            <a:r>
              <a:rPr lang="fr-FR" dirty="0"/>
              <a:t>1,5 – Dégradation de l’usage et dispersion</a:t>
            </a:r>
          </a:p>
        </p:txBody>
      </p:sp>
      <p:sp>
        <p:nvSpPr>
          <p:cNvPr id="7" name="ZoneTexte 6"/>
          <p:cNvSpPr txBox="1"/>
          <p:nvPr/>
        </p:nvSpPr>
        <p:spPr>
          <a:xfrm>
            <a:off x="1123406" y="1301928"/>
            <a:ext cx="9794604" cy="461665"/>
          </a:xfrm>
          <a:prstGeom prst="rect">
            <a:avLst/>
          </a:prstGeom>
          <a:noFill/>
        </p:spPr>
        <p:txBody>
          <a:bodyPr wrap="none" rtlCol="0">
            <a:spAutoFit/>
          </a:bodyPr>
          <a:lstStyle/>
          <a:p>
            <a:r>
              <a:rPr lang="fr-FR" sz="2400" dirty="0"/>
              <a:t>Admettons qu’une canette soit fabriquée, utilisée et recyclée en 20 semaines.</a:t>
            </a:r>
          </a:p>
        </p:txBody>
      </p:sp>
      <p:sp>
        <p:nvSpPr>
          <p:cNvPr id="10" name="ZoneTexte 9"/>
          <p:cNvSpPr txBox="1"/>
          <p:nvPr/>
        </p:nvSpPr>
        <p:spPr>
          <a:xfrm>
            <a:off x="1123406" y="1763593"/>
            <a:ext cx="6429004" cy="461665"/>
          </a:xfrm>
          <a:prstGeom prst="rect">
            <a:avLst/>
          </a:prstGeom>
          <a:noFill/>
        </p:spPr>
        <p:txBody>
          <a:bodyPr wrap="none" rtlCol="0">
            <a:spAutoFit/>
          </a:bodyPr>
          <a:lstStyle/>
          <a:p>
            <a:r>
              <a:rPr lang="fr-FR" sz="2400" dirty="0"/>
              <a:t>À chaque cycle, on a environ 2 % de pertes au feu.</a:t>
            </a:r>
          </a:p>
        </p:txBody>
      </p:sp>
      <p:sp>
        <p:nvSpPr>
          <p:cNvPr id="11" name="ZoneTexte 10"/>
          <p:cNvSpPr txBox="1"/>
          <p:nvPr/>
        </p:nvSpPr>
        <p:spPr>
          <a:xfrm>
            <a:off x="1123406" y="2225258"/>
            <a:ext cx="9166099" cy="461665"/>
          </a:xfrm>
          <a:prstGeom prst="rect">
            <a:avLst/>
          </a:prstGeom>
          <a:noFill/>
        </p:spPr>
        <p:txBody>
          <a:bodyPr wrap="none" rtlCol="0">
            <a:spAutoFit/>
          </a:bodyPr>
          <a:lstStyle/>
          <a:p>
            <a:r>
              <a:rPr lang="fr-FR" sz="2400" dirty="0"/>
              <a:t>Quel pourcentage de matière est encore disponible après le 1</a:t>
            </a:r>
            <a:r>
              <a:rPr lang="fr-FR" sz="2400" baseline="30000" dirty="0"/>
              <a:t>er</a:t>
            </a:r>
            <a:r>
              <a:rPr lang="fr-FR" sz="2400" dirty="0"/>
              <a:t> cycle ?</a:t>
            </a:r>
          </a:p>
        </p:txBody>
      </p:sp>
      <p:sp>
        <p:nvSpPr>
          <p:cNvPr id="12" name="ZoneTexte 11"/>
          <p:cNvSpPr txBox="1"/>
          <p:nvPr/>
        </p:nvSpPr>
        <p:spPr>
          <a:xfrm>
            <a:off x="5628614" y="2686923"/>
            <a:ext cx="784189" cy="461665"/>
          </a:xfrm>
          <a:prstGeom prst="rect">
            <a:avLst/>
          </a:prstGeom>
          <a:noFill/>
        </p:spPr>
        <p:txBody>
          <a:bodyPr wrap="none" rtlCol="0">
            <a:spAutoFit/>
          </a:bodyPr>
          <a:lstStyle/>
          <a:p>
            <a:r>
              <a:rPr lang="fr-FR" sz="2400" dirty="0">
                <a:solidFill>
                  <a:srgbClr val="00B050"/>
                </a:solidFill>
              </a:rPr>
              <a:t>98 %</a:t>
            </a:r>
          </a:p>
        </p:txBody>
      </p:sp>
      <p:sp>
        <p:nvSpPr>
          <p:cNvPr id="13" name="ZoneTexte 12"/>
          <p:cNvSpPr txBox="1"/>
          <p:nvPr/>
        </p:nvSpPr>
        <p:spPr>
          <a:xfrm>
            <a:off x="1123406" y="3148588"/>
            <a:ext cx="9127627" cy="461665"/>
          </a:xfrm>
          <a:prstGeom prst="rect">
            <a:avLst/>
          </a:prstGeom>
          <a:noFill/>
        </p:spPr>
        <p:txBody>
          <a:bodyPr wrap="none" rtlCol="0">
            <a:spAutoFit/>
          </a:bodyPr>
          <a:lstStyle/>
          <a:p>
            <a:r>
              <a:rPr lang="fr-FR" sz="2400" dirty="0"/>
              <a:t>Quel pourcentage de matière est encore disponible après le 2</a:t>
            </a:r>
            <a:r>
              <a:rPr lang="fr-FR" sz="2400" baseline="30000" dirty="0"/>
              <a:t>ème</a:t>
            </a:r>
            <a:r>
              <a:rPr lang="fr-FR" sz="2400" dirty="0"/>
              <a:t> cycle ?</a:t>
            </a:r>
          </a:p>
        </p:txBody>
      </p:sp>
      <p:sp>
        <p:nvSpPr>
          <p:cNvPr id="14" name="ZoneTexte 13"/>
          <p:cNvSpPr txBox="1"/>
          <p:nvPr/>
        </p:nvSpPr>
        <p:spPr>
          <a:xfrm>
            <a:off x="4553800" y="3610253"/>
            <a:ext cx="2933816" cy="461665"/>
          </a:xfrm>
          <a:prstGeom prst="rect">
            <a:avLst/>
          </a:prstGeom>
          <a:noFill/>
        </p:spPr>
        <p:txBody>
          <a:bodyPr wrap="none" rtlCol="0">
            <a:spAutoFit/>
          </a:bodyPr>
          <a:lstStyle/>
          <a:p>
            <a:r>
              <a:rPr lang="fr-FR" sz="2400" dirty="0">
                <a:solidFill>
                  <a:srgbClr val="00B050"/>
                </a:solidFill>
              </a:rPr>
              <a:t>98 % x 98 % = 96,04 %</a:t>
            </a:r>
          </a:p>
        </p:txBody>
      </p:sp>
      <p:sp>
        <p:nvSpPr>
          <p:cNvPr id="15" name="ZoneTexte 14"/>
          <p:cNvSpPr txBox="1"/>
          <p:nvPr/>
        </p:nvSpPr>
        <p:spPr>
          <a:xfrm>
            <a:off x="1123406" y="4071918"/>
            <a:ext cx="10619125" cy="461665"/>
          </a:xfrm>
          <a:prstGeom prst="rect">
            <a:avLst/>
          </a:prstGeom>
          <a:noFill/>
        </p:spPr>
        <p:txBody>
          <a:bodyPr wrap="none" rtlCol="0">
            <a:spAutoFit/>
          </a:bodyPr>
          <a:lstStyle/>
          <a:p>
            <a:r>
              <a:rPr lang="fr-FR" sz="2400" dirty="0"/>
              <a:t>Quel pourcentage de matière est encore disponible après 10 ans (520 semaines) ?</a:t>
            </a:r>
          </a:p>
        </p:txBody>
      </p:sp>
      <p:sp>
        <p:nvSpPr>
          <p:cNvPr id="16" name="ZoneTexte 15"/>
          <p:cNvSpPr txBox="1"/>
          <p:nvPr/>
        </p:nvSpPr>
        <p:spPr>
          <a:xfrm>
            <a:off x="5141301" y="4533583"/>
            <a:ext cx="1758815" cy="461665"/>
          </a:xfrm>
          <a:prstGeom prst="rect">
            <a:avLst/>
          </a:prstGeom>
          <a:noFill/>
        </p:spPr>
        <p:txBody>
          <a:bodyPr wrap="none" rtlCol="0">
            <a:spAutoFit/>
          </a:bodyPr>
          <a:lstStyle/>
          <a:p>
            <a:r>
              <a:rPr lang="fr-FR" sz="2400" dirty="0">
                <a:solidFill>
                  <a:srgbClr val="00B050"/>
                </a:solidFill>
              </a:rPr>
              <a:t>0,98</a:t>
            </a:r>
            <a:r>
              <a:rPr lang="fr-FR" sz="2400" baseline="30000" dirty="0">
                <a:solidFill>
                  <a:srgbClr val="00B050"/>
                </a:solidFill>
              </a:rPr>
              <a:t>26</a:t>
            </a:r>
            <a:r>
              <a:rPr lang="fr-FR" sz="2400" dirty="0">
                <a:solidFill>
                  <a:srgbClr val="00B050"/>
                </a:solidFill>
              </a:rPr>
              <a:t>= 59 %</a:t>
            </a:r>
          </a:p>
        </p:txBody>
      </p:sp>
      <p:sp>
        <p:nvSpPr>
          <p:cNvPr id="17" name="ZoneTexte 16"/>
          <p:cNvSpPr txBox="1"/>
          <p:nvPr/>
        </p:nvSpPr>
        <p:spPr>
          <a:xfrm>
            <a:off x="1123406" y="4995248"/>
            <a:ext cx="10619125" cy="830997"/>
          </a:xfrm>
          <a:prstGeom prst="rect">
            <a:avLst/>
          </a:prstGeom>
          <a:noFill/>
        </p:spPr>
        <p:txBody>
          <a:bodyPr wrap="square" rtlCol="0">
            <a:spAutoFit/>
          </a:bodyPr>
          <a:lstStyle/>
          <a:p>
            <a:r>
              <a:rPr lang="fr-FR" sz="2400" dirty="0"/>
              <a:t>Ah, j’oubliais, la collecte actuelle des canettes est de 75 % de la matière mise sur le marché. Quel pourcentage de matière est encore disponible après 10 ans ?</a:t>
            </a:r>
          </a:p>
        </p:txBody>
      </p:sp>
      <p:sp>
        <p:nvSpPr>
          <p:cNvPr id="18" name="ZoneTexte 17"/>
          <p:cNvSpPr txBox="1"/>
          <p:nvPr/>
        </p:nvSpPr>
        <p:spPr>
          <a:xfrm>
            <a:off x="4490482" y="5826245"/>
            <a:ext cx="3060453" cy="461665"/>
          </a:xfrm>
          <a:prstGeom prst="rect">
            <a:avLst/>
          </a:prstGeom>
          <a:noFill/>
        </p:spPr>
        <p:txBody>
          <a:bodyPr wrap="none" rtlCol="0">
            <a:spAutoFit/>
          </a:bodyPr>
          <a:lstStyle/>
          <a:p>
            <a:r>
              <a:rPr lang="fr-FR" sz="2400" dirty="0">
                <a:solidFill>
                  <a:srgbClr val="00B050"/>
                </a:solidFill>
              </a:rPr>
              <a:t>(0,98 x 0,75)</a:t>
            </a:r>
            <a:r>
              <a:rPr lang="fr-FR" sz="2400" baseline="30000" dirty="0">
                <a:solidFill>
                  <a:srgbClr val="00B050"/>
                </a:solidFill>
              </a:rPr>
              <a:t>26</a:t>
            </a:r>
            <a:r>
              <a:rPr lang="fr-FR" sz="2400" dirty="0">
                <a:solidFill>
                  <a:srgbClr val="00B050"/>
                </a:solidFill>
              </a:rPr>
              <a:t> = 0,03 %</a:t>
            </a:r>
          </a:p>
        </p:txBody>
      </p:sp>
    </p:spTree>
    <p:extLst>
      <p:ext uri="{BB962C8B-B14F-4D97-AF65-F5344CB8AC3E}">
        <p14:creationId xmlns:p14="http://schemas.microsoft.com/office/powerpoint/2010/main" val="33390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style>
          <a:lnRef idx="2">
            <a:schemeClr val="dk1"/>
          </a:lnRef>
          <a:fillRef idx="1">
            <a:schemeClr val="lt1"/>
          </a:fillRef>
          <a:effectRef idx="0">
            <a:schemeClr val="dk1"/>
          </a:effectRef>
          <a:fontRef idx="minor">
            <a:schemeClr val="dk1"/>
          </a:fontRef>
        </p:style>
        <p:txBody>
          <a:bodyPr/>
          <a:lstStyle/>
          <a:p>
            <a:pPr algn="ctr"/>
            <a:r>
              <a:rPr lang="fr-FR" dirty="0"/>
              <a:t>Dégradation de l’usage et dispersion</a:t>
            </a:r>
          </a:p>
        </p:txBody>
      </p:sp>
      <p:sp>
        <p:nvSpPr>
          <p:cNvPr id="10" name="Rectangle 9"/>
          <p:cNvSpPr/>
          <p:nvPr/>
        </p:nvSpPr>
        <p:spPr>
          <a:xfrm>
            <a:off x="309282" y="1720840"/>
            <a:ext cx="11658600" cy="3970318"/>
          </a:xfrm>
          <a:prstGeom prst="rect">
            <a:avLst/>
          </a:prstGeom>
        </p:spPr>
        <p:txBody>
          <a:bodyPr wrap="square">
            <a:spAutoFit/>
          </a:bodyPr>
          <a:lstStyle/>
          <a:p>
            <a:r>
              <a:rPr lang="fr-FR" sz="2800" dirty="0">
                <a:latin typeface="Arial" panose="020B0604020202020204" pitchFamily="34" charset="0"/>
              </a:rPr>
              <a:t>« L’aluminium revêt également de très grandes qualités du point de vue du recyclage. Il est quasiment recyclable à l’infini sans perdre ses qualités </a:t>
            </a:r>
            <a:r>
              <a:rPr lang="fr-FR" sz="2800" u="sng" dirty="0">
                <a:latin typeface="Arial" panose="020B0604020202020204" pitchFamily="34" charset="0"/>
              </a:rPr>
              <a:t>sous réserve que ne soient pas fondus dans un même bain des alliages de composition différente</a:t>
            </a:r>
            <a:r>
              <a:rPr lang="fr-FR" sz="2800" dirty="0">
                <a:latin typeface="Arial" panose="020B0604020202020204" pitchFamily="34" charset="0"/>
              </a:rPr>
              <a:t>. Le recyclage est sensiblement moins onéreux que l’extraction à partir du minerai de bauxite. Il nécessite une quantité d’énergie très inférieure (-95 %). Une tonne d’aluminium recyclé permet d’économiser quatre tonnes de bauxite. L’étape de l’électrolyse, qui requiert une grande quantité d’énergie, n’existe pas, ce qui évite les rejets polluants qui lui sont associés. »</a:t>
            </a:r>
            <a:endParaRPr lang="fr-FR" sz="2800" dirty="0"/>
          </a:p>
        </p:txBody>
      </p:sp>
      <p:sp>
        <p:nvSpPr>
          <p:cNvPr id="3" name="Rectangle 2"/>
          <p:cNvSpPr/>
          <p:nvPr/>
        </p:nvSpPr>
        <p:spPr>
          <a:xfrm>
            <a:off x="0" y="5980287"/>
            <a:ext cx="12317505" cy="646331"/>
          </a:xfrm>
          <a:prstGeom prst="rect">
            <a:avLst/>
          </a:prstGeom>
        </p:spPr>
        <p:txBody>
          <a:bodyPr wrap="square">
            <a:spAutoFit/>
          </a:bodyPr>
          <a:lstStyle/>
          <a:p>
            <a:r>
              <a:rPr lang="fr-FR" b="1" dirty="0"/>
              <a:t>Commission d'enquête chargée d'investiguer sur la situation de la sidérurgie et de la métallurgie françaises et européennes dans la crise économique et financière et sur les conditions de leur sauvegarde et de leur développement - N° 1240 – juillet 2013</a:t>
            </a:r>
          </a:p>
        </p:txBody>
      </p:sp>
    </p:spTree>
    <p:extLst>
      <p:ext uri="{BB962C8B-B14F-4D97-AF65-F5344CB8AC3E}">
        <p14:creationId xmlns:p14="http://schemas.microsoft.com/office/powerpoint/2010/main" val="1154841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2427" y="207735"/>
            <a:ext cx="10515600" cy="758281"/>
          </a:xfrm>
        </p:spPr>
        <p:style>
          <a:lnRef idx="2">
            <a:schemeClr val="dk1"/>
          </a:lnRef>
          <a:fillRef idx="1">
            <a:schemeClr val="lt1"/>
          </a:fillRef>
          <a:effectRef idx="0">
            <a:schemeClr val="dk1"/>
          </a:effectRef>
          <a:fontRef idx="minor">
            <a:schemeClr val="dk1"/>
          </a:fontRef>
        </p:style>
        <p:txBody>
          <a:bodyPr/>
          <a:lstStyle/>
          <a:p>
            <a:pPr algn="ctr"/>
            <a:r>
              <a:rPr lang="fr-FR" dirty="0"/>
              <a:t>II - Dispersion : usages dispersifs</a:t>
            </a: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376" y="1151215"/>
            <a:ext cx="2816133" cy="2112100"/>
          </a:xfrm>
          <a:prstGeom prst="rect">
            <a:avLst/>
          </a:prstGeom>
        </p:spPr>
      </p:pic>
      <p:sp>
        <p:nvSpPr>
          <p:cNvPr id="6" name="Flèche droite 5"/>
          <p:cNvSpPr/>
          <p:nvPr/>
        </p:nvSpPr>
        <p:spPr>
          <a:xfrm>
            <a:off x="2857403" y="1774969"/>
            <a:ext cx="947058" cy="757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045088" y="3293038"/>
            <a:ext cx="1256241" cy="584775"/>
          </a:xfrm>
          <a:prstGeom prst="rect">
            <a:avLst/>
          </a:prstGeom>
          <a:noFill/>
        </p:spPr>
        <p:txBody>
          <a:bodyPr wrap="none" rtlCol="0">
            <a:spAutoFit/>
          </a:bodyPr>
          <a:lstStyle/>
          <a:p>
            <a:r>
              <a:rPr lang="fr-FR" sz="3200" b="1" i="1" u="sng" dirty="0">
                <a:solidFill>
                  <a:srgbClr val="FF0000"/>
                </a:solidFill>
              </a:rPr>
              <a:t>Titane</a:t>
            </a:r>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r="24483"/>
          <a:stretch/>
        </p:blipFill>
        <p:spPr>
          <a:xfrm rot="10800000">
            <a:off x="3830355" y="1279481"/>
            <a:ext cx="2225035" cy="1534567"/>
          </a:xfrm>
          <a:prstGeom prst="rect">
            <a:avLst/>
          </a:prstGeom>
        </p:spPr>
      </p:pic>
      <p:sp>
        <p:nvSpPr>
          <p:cNvPr id="9" name="Flèche droite 8"/>
          <p:cNvSpPr/>
          <p:nvPr/>
        </p:nvSpPr>
        <p:spPr>
          <a:xfrm>
            <a:off x="6100227" y="1279480"/>
            <a:ext cx="1742832" cy="972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5400000">
            <a:off x="4208785" y="3280184"/>
            <a:ext cx="1135380" cy="220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l="9111" t="13715" r="6508" b="19238"/>
          <a:stretch/>
        </p:blipFill>
        <p:spPr>
          <a:xfrm>
            <a:off x="3986302" y="3970390"/>
            <a:ext cx="1916046" cy="1522456"/>
          </a:xfrm>
          <a:prstGeom prst="rect">
            <a:avLst/>
          </a:prstGeom>
        </p:spPr>
      </p:pic>
      <p:pic>
        <p:nvPicPr>
          <p:cNvPr id="12" name="Image 11"/>
          <p:cNvPicPr>
            <a:picLocks noChangeAspect="1"/>
          </p:cNvPicPr>
          <p:nvPr/>
        </p:nvPicPr>
        <p:blipFill>
          <a:blip r:embed="rId6"/>
          <a:stretch>
            <a:fillRect/>
          </a:stretch>
        </p:blipFill>
        <p:spPr>
          <a:xfrm>
            <a:off x="3603526" y="5673362"/>
            <a:ext cx="1773919" cy="1184638"/>
          </a:xfrm>
          <a:prstGeom prst="rect">
            <a:avLst/>
          </a:prstGeom>
        </p:spPr>
      </p:pic>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l="14661" r="17889"/>
          <a:stretch/>
        </p:blipFill>
        <p:spPr>
          <a:xfrm rot="16200000">
            <a:off x="2364313" y="5682917"/>
            <a:ext cx="901464" cy="1336494"/>
          </a:xfrm>
          <a:prstGeom prst="rect">
            <a:avLst/>
          </a:prstGeom>
        </p:spPr>
      </p:pic>
      <p:pic>
        <p:nvPicPr>
          <p:cNvPr id="14" name="Image 13"/>
          <p:cNvPicPr>
            <a:picLocks noChangeAspect="1"/>
          </p:cNvPicPr>
          <p:nvPr/>
        </p:nvPicPr>
        <p:blipFill rotWithShape="1">
          <a:blip r:embed="rId8" cstate="print">
            <a:extLst>
              <a:ext uri="{28A0092B-C50C-407E-A947-70E740481C1C}">
                <a14:useLocalDpi xmlns:a14="http://schemas.microsoft.com/office/drawing/2010/main" val="0"/>
              </a:ext>
            </a:extLst>
          </a:blip>
          <a:srcRect l="5830" t="11947" r="5346" b="15039"/>
          <a:stretch/>
        </p:blipFill>
        <p:spPr>
          <a:xfrm>
            <a:off x="15376" y="5760720"/>
            <a:ext cx="1691222" cy="1041176"/>
          </a:xfrm>
          <a:prstGeom prst="rect">
            <a:avLst/>
          </a:prstGeom>
        </p:spPr>
      </p:pic>
      <p:pic>
        <p:nvPicPr>
          <p:cNvPr id="18" name="Image 17"/>
          <p:cNvPicPr>
            <a:picLocks noChangeAspect="1"/>
          </p:cNvPicPr>
          <p:nvPr/>
        </p:nvPicPr>
        <p:blipFill>
          <a:blip r:embed="rId9"/>
          <a:stretch>
            <a:fillRect/>
          </a:stretch>
        </p:blipFill>
        <p:spPr>
          <a:xfrm>
            <a:off x="18351" y="3409174"/>
            <a:ext cx="2736578" cy="2306105"/>
          </a:xfrm>
          <a:prstGeom prst="rect">
            <a:avLst/>
          </a:prstGeom>
        </p:spPr>
      </p:pic>
      <p:sp>
        <p:nvSpPr>
          <p:cNvPr id="20" name="Flèche droite 19"/>
          <p:cNvSpPr/>
          <p:nvPr/>
        </p:nvSpPr>
        <p:spPr>
          <a:xfrm rot="9515477">
            <a:off x="2975260" y="4918292"/>
            <a:ext cx="1198133" cy="92746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1" name="Flèche droite 20"/>
          <p:cNvSpPr/>
          <p:nvPr/>
        </p:nvSpPr>
        <p:spPr>
          <a:xfrm rot="20236080">
            <a:off x="2815343" y="4667477"/>
            <a:ext cx="1198133" cy="3030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rgbClr val="FF0000"/>
              </a:solidFill>
            </a:endParaRPr>
          </a:p>
        </p:txBody>
      </p:sp>
      <p:sp>
        <p:nvSpPr>
          <p:cNvPr id="22" name="ZoneTexte 21"/>
          <p:cNvSpPr txBox="1"/>
          <p:nvPr/>
        </p:nvSpPr>
        <p:spPr>
          <a:xfrm>
            <a:off x="2847325" y="4300616"/>
            <a:ext cx="987771" cy="584775"/>
          </a:xfrm>
          <a:prstGeom prst="rect">
            <a:avLst/>
          </a:prstGeom>
          <a:noFill/>
        </p:spPr>
        <p:txBody>
          <a:bodyPr wrap="none" rtlCol="0">
            <a:spAutoFit/>
          </a:bodyPr>
          <a:lstStyle/>
          <a:p>
            <a:r>
              <a:rPr lang="fr-FR" sz="3200" dirty="0"/>
              <a:t>23 %</a:t>
            </a:r>
          </a:p>
        </p:txBody>
      </p:sp>
      <p:sp>
        <p:nvSpPr>
          <p:cNvPr id="23" name="ZoneTexte 22"/>
          <p:cNvSpPr txBox="1"/>
          <p:nvPr/>
        </p:nvSpPr>
        <p:spPr>
          <a:xfrm>
            <a:off x="4775022" y="3093412"/>
            <a:ext cx="779381" cy="584775"/>
          </a:xfrm>
          <a:prstGeom prst="rect">
            <a:avLst/>
          </a:prstGeom>
          <a:noFill/>
        </p:spPr>
        <p:txBody>
          <a:bodyPr wrap="none" rtlCol="0">
            <a:spAutoFit/>
          </a:bodyPr>
          <a:lstStyle/>
          <a:p>
            <a:r>
              <a:rPr lang="fr-FR" sz="3200" dirty="0"/>
              <a:t>5 %</a:t>
            </a:r>
          </a:p>
        </p:txBody>
      </p:sp>
      <p:sp>
        <p:nvSpPr>
          <p:cNvPr id="24" name="ZoneTexte 23"/>
          <p:cNvSpPr txBox="1"/>
          <p:nvPr/>
        </p:nvSpPr>
        <p:spPr>
          <a:xfrm>
            <a:off x="6055390" y="2165246"/>
            <a:ext cx="987771" cy="584775"/>
          </a:xfrm>
          <a:prstGeom prst="rect">
            <a:avLst/>
          </a:prstGeom>
          <a:noFill/>
        </p:spPr>
        <p:txBody>
          <a:bodyPr wrap="none" rtlCol="0">
            <a:spAutoFit/>
          </a:bodyPr>
          <a:lstStyle/>
          <a:p>
            <a:r>
              <a:rPr lang="fr-FR" sz="3200" dirty="0"/>
              <a:t>95 %</a:t>
            </a:r>
          </a:p>
        </p:txBody>
      </p:sp>
      <p:sp>
        <p:nvSpPr>
          <p:cNvPr id="25" name="ZoneTexte 24"/>
          <p:cNvSpPr txBox="1"/>
          <p:nvPr/>
        </p:nvSpPr>
        <p:spPr>
          <a:xfrm>
            <a:off x="5377445" y="5972925"/>
            <a:ext cx="3060518" cy="923330"/>
          </a:xfrm>
          <a:prstGeom prst="rect">
            <a:avLst/>
          </a:prstGeom>
          <a:noFill/>
        </p:spPr>
        <p:txBody>
          <a:bodyPr wrap="none" rtlCol="0">
            <a:spAutoFit/>
          </a:bodyPr>
          <a:lstStyle/>
          <a:p>
            <a:r>
              <a:rPr lang="fr-FR" dirty="0"/>
              <a:t>Production mondiale : 6,5 kg/s</a:t>
            </a:r>
          </a:p>
          <a:p>
            <a:r>
              <a:rPr lang="fr-FR" dirty="0"/>
              <a:t>Énergie grise : 600 MJ/kg</a:t>
            </a:r>
          </a:p>
          <a:p>
            <a:r>
              <a:rPr lang="fr-FR" dirty="0"/>
              <a:t>Puissance requise : 3900 MW</a:t>
            </a:r>
          </a:p>
        </p:txBody>
      </p:sp>
      <p:pic>
        <p:nvPicPr>
          <p:cNvPr id="26" name="Imag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87896" y="1279480"/>
            <a:ext cx="2101000" cy="1534568"/>
          </a:xfrm>
          <a:prstGeom prst="rect">
            <a:avLst/>
          </a:prstGeom>
        </p:spPr>
      </p:pic>
      <p:sp>
        <p:nvSpPr>
          <p:cNvPr id="27" name="Flèche droite 26"/>
          <p:cNvSpPr/>
          <p:nvPr/>
        </p:nvSpPr>
        <p:spPr>
          <a:xfrm rot="5400000">
            <a:off x="8239679" y="2979383"/>
            <a:ext cx="1198133" cy="92746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8" name="Flèche droite 27"/>
          <p:cNvSpPr/>
          <p:nvPr/>
        </p:nvSpPr>
        <p:spPr>
          <a:xfrm rot="16200000">
            <a:off x="8887947" y="3325434"/>
            <a:ext cx="1198133" cy="19322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rgbClr val="FF0000"/>
              </a:solidFill>
            </a:endParaRPr>
          </a:p>
        </p:txBody>
      </p:sp>
      <p:sp>
        <p:nvSpPr>
          <p:cNvPr id="29" name="ZoneTexte 28"/>
          <p:cNvSpPr txBox="1"/>
          <p:nvPr/>
        </p:nvSpPr>
        <p:spPr>
          <a:xfrm>
            <a:off x="9608614" y="3150726"/>
            <a:ext cx="1090363" cy="584775"/>
          </a:xfrm>
          <a:prstGeom prst="rect">
            <a:avLst/>
          </a:prstGeom>
          <a:noFill/>
        </p:spPr>
        <p:txBody>
          <a:bodyPr wrap="none" rtlCol="0">
            <a:spAutoFit/>
          </a:bodyPr>
          <a:lstStyle/>
          <a:p>
            <a:r>
              <a:rPr lang="fr-FR" sz="3200" dirty="0"/>
              <a:t>0,1 %</a:t>
            </a:r>
          </a:p>
        </p:txBody>
      </p:sp>
      <p:sp>
        <p:nvSpPr>
          <p:cNvPr id="30" name="Rectangle à coins arrondis 29"/>
          <p:cNvSpPr/>
          <p:nvPr/>
        </p:nvSpPr>
        <p:spPr>
          <a:xfrm>
            <a:off x="6607365" y="4038997"/>
            <a:ext cx="4918716" cy="18699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t>Pigment</a:t>
            </a:r>
            <a:r>
              <a:rPr lang="fr-FR" dirty="0"/>
              <a:t> (papier, dentifrice, peinture, confiserie, plastiques, crème solaire, céramiques, fromage industriel, cosmétiques, chewing-gums, médicaments, pâtisserie…)</a:t>
            </a:r>
          </a:p>
          <a:p>
            <a:pPr algn="ctr"/>
            <a:r>
              <a:rPr lang="fr-FR" sz="2000" b="1" dirty="0"/>
              <a:t>Catalyseur</a:t>
            </a:r>
            <a:endParaRPr lang="fr-FR" sz="1400" b="1" dirty="0"/>
          </a:p>
        </p:txBody>
      </p:sp>
    </p:spTree>
    <p:extLst>
      <p:ext uri="{BB962C8B-B14F-4D97-AF65-F5344CB8AC3E}">
        <p14:creationId xmlns:p14="http://schemas.microsoft.com/office/powerpoint/2010/main" val="39446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20" grpId="0" animBg="1"/>
      <p:bldP spid="21" grpId="0" animBg="1"/>
      <p:bldP spid="22" grpId="0"/>
      <p:bldP spid="23" grpId="0"/>
      <p:bldP spid="24" grpId="0"/>
      <p:bldP spid="25" grpId="0"/>
      <p:bldP spid="27" grpId="0" animBg="1"/>
      <p:bldP spid="28" grpId="0" animBg="1"/>
      <p:bldP spid="29"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01C03AA-4C37-4485-82A8-7BB83455D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71612"/>
            <a:ext cx="5843588" cy="5140987"/>
          </a:xfrm>
        </p:spPr>
      </p:pic>
      <p:pic>
        <p:nvPicPr>
          <p:cNvPr id="6" name="Image 5">
            <a:extLst>
              <a:ext uri="{FF2B5EF4-FFF2-40B4-BE49-F238E27FC236}">
                <a16:creationId xmlns:a16="http://schemas.microsoft.com/office/drawing/2014/main" id="{E0C3F6E0-E676-45C9-A8FA-76497FEC245E}"/>
              </a:ext>
            </a:extLst>
          </p:cNvPr>
          <p:cNvPicPr>
            <a:picLocks noChangeAspect="1"/>
          </p:cNvPicPr>
          <p:nvPr/>
        </p:nvPicPr>
        <p:blipFill>
          <a:blip r:embed="rId3"/>
          <a:stretch>
            <a:fillRect/>
          </a:stretch>
        </p:blipFill>
        <p:spPr>
          <a:xfrm>
            <a:off x="5738222" y="1471612"/>
            <a:ext cx="6453778" cy="4284993"/>
          </a:xfrm>
          <a:prstGeom prst="rect">
            <a:avLst/>
          </a:prstGeom>
        </p:spPr>
      </p:pic>
      <p:sp>
        <p:nvSpPr>
          <p:cNvPr id="7" name="Titre 1"/>
          <p:cNvSpPr txBox="1">
            <a:spLocks/>
          </p:cNvSpPr>
          <p:nvPr/>
        </p:nvSpPr>
        <p:spPr>
          <a:xfrm>
            <a:off x="268008" y="180459"/>
            <a:ext cx="5947910" cy="830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u="sng"/>
              <a:t>I - Cris d’alarme et criticité</a:t>
            </a:r>
            <a:endParaRPr lang="fr-FR" b="1" u="sng" dirty="0"/>
          </a:p>
        </p:txBody>
      </p:sp>
      <p:sp>
        <p:nvSpPr>
          <p:cNvPr id="8" name="ZoneTexte 7"/>
          <p:cNvSpPr txBox="1"/>
          <p:nvPr/>
        </p:nvSpPr>
        <p:spPr>
          <a:xfrm>
            <a:off x="558534" y="956838"/>
            <a:ext cx="4401718" cy="461665"/>
          </a:xfrm>
          <a:prstGeom prst="rect">
            <a:avLst/>
          </a:prstGeom>
          <a:noFill/>
        </p:spPr>
        <p:txBody>
          <a:bodyPr wrap="none" rtlCol="0">
            <a:spAutoFit/>
          </a:bodyPr>
          <a:lstStyle/>
          <a:p>
            <a:r>
              <a:rPr lang="fr-FR" sz="2400" b="1" dirty="0"/>
              <a:t>2) Les défenseurs du monde libre</a:t>
            </a:r>
          </a:p>
        </p:txBody>
      </p:sp>
      <p:sp>
        <p:nvSpPr>
          <p:cNvPr id="2" name="ZoneTexte 1"/>
          <p:cNvSpPr txBox="1"/>
          <p:nvPr/>
        </p:nvSpPr>
        <p:spPr>
          <a:xfrm>
            <a:off x="7464570" y="2041277"/>
            <a:ext cx="4727430" cy="1015663"/>
          </a:xfrm>
          <a:prstGeom prst="rect">
            <a:avLst/>
          </a:prstGeom>
          <a:noFill/>
        </p:spPr>
        <p:txBody>
          <a:bodyPr wrap="square" rtlCol="0">
            <a:spAutoFit/>
          </a:bodyPr>
          <a:lstStyle/>
          <a:p>
            <a:r>
              <a:rPr lang="fr-FR" sz="2000" dirty="0"/>
              <a:t>Mi-mars 2022, le LME a bloqué les transactions sur le nickel, et annulé les transactions des derniers jours…</a:t>
            </a:r>
          </a:p>
        </p:txBody>
      </p:sp>
      <p:sp>
        <p:nvSpPr>
          <p:cNvPr id="3" name="ZoneTexte 2"/>
          <p:cNvSpPr txBox="1"/>
          <p:nvPr/>
        </p:nvSpPr>
        <p:spPr>
          <a:xfrm>
            <a:off x="5209309" y="6204043"/>
            <a:ext cx="6849439" cy="461665"/>
          </a:xfrm>
          <a:prstGeom prst="rect">
            <a:avLst/>
          </a:prstGeom>
          <a:noFill/>
          <a:ln>
            <a:solidFill>
              <a:srgbClr val="7030A0"/>
            </a:solidFill>
          </a:ln>
        </p:spPr>
        <p:txBody>
          <a:bodyPr wrap="none" rtlCol="0">
            <a:spAutoFit/>
          </a:bodyPr>
          <a:lstStyle/>
          <a:p>
            <a:pPr marL="285750" indent="-285750">
              <a:buFont typeface="Wingdings" panose="05000000000000000000" pitchFamily="2" charset="2"/>
              <a:buChar char="è"/>
            </a:pPr>
            <a:r>
              <a:rPr lang="fr-FR" sz="2400" dirty="0">
                <a:solidFill>
                  <a:srgbClr val="7030A0"/>
                </a:solidFill>
                <a:sym typeface="Wingdings" panose="05000000000000000000" pitchFamily="2" charset="2"/>
              </a:rPr>
              <a:t>Inquiétudes géopolitiques sur l’approvisionnement</a:t>
            </a:r>
          </a:p>
        </p:txBody>
      </p:sp>
    </p:spTree>
    <p:extLst>
      <p:ext uri="{BB962C8B-B14F-4D97-AF65-F5344CB8AC3E}">
        <p14:creationId xmlns:p14="http://schemas.microsoft.com/office/powerpoint/2010/main" val="34232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209024" y="2932920"/>
            <a:ext cx="4501317" cy="1200329"/>
          </a:xfrm>
          <a:prstGeom prst="rect">
            <a:avLst/>
          </a:prstGeom>
          <a:noFill/>
        </p:spPr>
        <p:txBody>
          <a:bodyPr wrap="square" rtlCol="0">
            <a:spAutoFit/>
          </a:bodyPr>
          <a:lstStyle/>
          <a:p>
            <a:r>
              <a:rPr lang="fr-FR" sz="2400" dirty="0"/>
              <a:t>Si je recycle 100 % d’un matériau un an après sa production, j’ai un retard égal au taux de croissance.</a:t>
            </a:r>
          </a:p>
        </p:txBody>
      </p:sp>
      <p:sp>
        <p:nvSpPr>
          <p:cNvPr id="11" name="Rectangle 10"/>
          <p:cNvSpPr/>
          <p:nvPr/>
        </p:nvSpPr>
        <p:spPr>
          <a:xfrm>
            <a:off x="5795417" y="1832220"/>
            <a:ext cx="1162595" cy="3708000"/>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5801392" y="1940220"/>
            <a:ext cx="1162595" cy="360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Année n</a:t>
            </a:r>
          </a:p>
        </p:txBody>
      </p:sp>
      <p:sp>
        <p:nvSpPr>
          <p:cNvPr id="6" name="ZoneTexte 5"/>
          <p:cNvSpPr txBox="1"/>
          <p:nvPr/>
        </p:nvSpPr>
        <p:spPr>
          <a:xfrm>
            <a:off x="3149890" y="0"/>
            <a:ext cx="6325706" cy="646331"/>
          </a:xfrm>
          <a:prstGeom prst="rect">
            <a:avLst/>
          </a:prstGeom>
          <a:noFill/>
        </p:spPr>
        <p:txBody>
          <a:bodyPr wrap="none" rtlCol="0">
            <a:spAutoFit/>
          </a:bodyPr>
          <a:lstStyle/>
          <a:p>
            <a:r>
              <a:rPr lang="fr-FR" sz="3600" u="sng" dirty="0">
                <a:solidFill>
                  <a:srgbClr val="7030A0"/>
                </a:solidFill>
              </a:rPr>
              <a:t>3 – Croissance et durée du stock</a:t>
            </a:r>
          </a:p>
        </p:txBody>
      </p:sp>
    </p:spTree>
    <p:extLst>
      <p:ext uri="{BB962C8B-B14F-4D97-AF65-F5344CB8AC3E}">
        <p14:creationId xmlns:p14="http://schemas.microsoft.com/office/powerpoint/2010/main" val="25419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2.5E-6 -3.7037E-7 C 0.06901 -3.7037E-7 0.125 0.05602 0.125 0.125 C 0.125 0.19398 0.06901 0.25 2.5E-6 0.25 C -0.06901 0.25 -0.125 0.19398 -0.125 0.125 C -0.125 0.05602 -0.06901 -3.7037E-7 2.5E-6 -3.7037E-7 Z " pathEditMode="relative" rAng="0" ptsTypes="AAAAA">
                                      <p:cBhvr>
                                        <p:cTn id="10" dur="2000" fill="hold"/>
                                        <p:tgtEl>
                                          <p:spTgt spid="2"/>
                                        </p:tgtEl>
                                        <p:attrNameLst>
                                          <p:attrName>ppt_x</p:attrName>
                                          <p:attrName>ppt_y</p:attrName>
                                        </p:attrNameLst>
                                      </p:cBhvr>
                                      <p:rCtr x="0" y="12500"/>
                                    </p:animMotion>
                                  </p:childTnLst>
                                </p:cTn>
                              </p:par>
                              <p:par>
                                <p:cTn id="11" presetID="1" presetClass="entr" presetSubtype="0" fill="hold" grpId="0" nodeType="with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19323" y="1189427"/>
            <a:ext cx="4794070" cy="1200329"/>
          </a:xfrm>
          <a:prstGeom prst="rect">
            <a:avLst/>
          </a:prstGeom>
          <a:noFill/>
        </p:spPr>
        <p:txBody>
          <a:bodyPr wrap="square" rtlCol="0">
            <a:spAutoFit/>
          </a:bodyPr>
          <a:lstStyle/>
          <a:p>
            <a:r>
              <a:rPr lang="fr-FR" sz="2400" dirty="0"/>
              <a:t>Si 20 ans d’addition au stock,</a:t>
            </a:r>
          </a:p>
          <a:p>
            <a:r>
              <a:rPr lang="fr-FR" sz="2400" dirty="0"/>
              <a:t>à 3,5% de croissance, </a:t>
            </a:r>
          </a:p>
          <a:p>
            <a:r>
              <a:rPr lang="fr-FR" sz="2400" dirty="0"/>
              <a:t>le flux entrant a doublé !</a:t>
            </a:r>
          </a:p>
        </p:txBody>
      </p:sp>
      <p:sp>
        <p:nvSpPr>
          <p:cNvPr id="12" name="ZoneTexte 11"/>
          <p:cNvSpPr txBox="1"/>
          <p:nvPr/>
        </p:nvSpPr>
        <p:spPr>
          <a:xfrm>
            <a:off x="619323" y="4682018"/>
            <a:ext cx="331796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400" dirty="0"/>
              <a:t>Un taux de recyclage de 100% ne couvre de 50% des besoins !!!!!!!</a:t>
            </a:r>
          </a:p>
        </p:txBody>
      </p:sp>
      <p:sp>
        <p:nvSpPr>
          <p:cNvPr id="14" name="ZoneTexte 13"/>
          <p:cNvSpPr txBox="1"/>
          <p:nvPr/>
        </p:nvSpPr>
        <p:spPr>
          <a:xfrm>
            <a:off x="619323" y="2499292"/>
            <a:ext cx="4261959" cy="1938992"/>
          </a:xfrm>
          <a:prstGeom prst="rect">
            <a:avLst/>
          </a:prstGeom>
          <a:noFill/>
        </p:spPr>
        <p:txBody>
          <a:bodyPr wrap="square" rtlCol="0">
            <a:spAutoFit/>
          </a:bodyPr>
          <a:lstStyle/>
          <a:p>
            <a:r>
              <a:rPr lang="fr-FR" sz="2400" dirty="0"/>
              <a:t>Si je recycle 100 % d’un matériau vingt ans après sa production, </a:t>
            </a:r>
          </a:p>
          <a:p>
            <a:endParaRPr lang="fr-FR" sz="2400" dirty="0"/>
          </a:p>
          <a:p>
            <a:r>
              <a:rPr lang="fr-FR" sz="2400" dirty="0"/>
              <a:t>j’ai un retard égal au taux de croissance puissance 20.</a:t>
            </a:r>
          </a:p>
        </p:txBody>
      </p:sp>
      <p:sp>
        <p:nvSpPr>
          <p:cNvPr id="16" name="Rectangle 15"/>
          <p:cNvSpPr/>
          <p:nvPr/>
        </p:nvSpPr>
        <p:spPr>
          <a:xfrm>
            <a:off x="8431038" y="2424312"/>
            <a:ext cx="1162595" cy="2880000"/>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431038" y="2424312"/>
            <a:ext cx="1162595" cy="28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Année n</a:t>
            </a:r>
          </a:p>
        </p:txBody>
      </p:sp>
      <p:sp>
        <p:nvSpPr>
          <p:cNvPr id="8" name="ZoneTexte 7"/>
          <p:cNvSpPr txBox="1"/>
          <p:nvPr/>
        </p:nvSpPr>
        <p:spPr>
          <a:xfrm>
            <a:off x="619323" y="5925597"/>
            <a:ext cx="5372176" cy="584775"/>
          </a:xfrm>
          <a:prstGeom prst="rect">
            <a:avLst/>
          </a:prstGeom>
          <a:noFill/>
        </p:spPr>
        <p:txBody>
          <a:bodyPr wrap="none" rtlCol="0">
            <a:spAutoFit/>
          </a:bodyPr>
          <a:lstStyle/>
          <a:p>
            <a:r>
              <a:rPr lang="fr-FR" sz="3200" b="1" i="1" u="sng" dirty="0">
                <a:solidFill>
                  <a:srgbClr val="FF0000"/>
                </a:solidFill>
              </a:rPr>
              <a:t>La croissance est un problème.</a:t>
            </a:r>
          </a:p>
        </p:txBody>
      </p:sp>
      <p:sp>
        <p:nvSpPr>
          <p:cNvPr id="9" name="ZoneTexte 8"/>
          <p:cNvSpPr txBox="1"/>
          <p:nvPr/>
        </p:nvSpPr>
        <p:spPr>
          <a:xfrm>
            <a:off x="3149890" y="0"/>
            <a:ext cx="6325706" cy="646331"/>
          </a:xfrm>
          <a:prstGeom prst="rect">
            <a:avLst/>
          </a:prstGeom>
          <a:noFill/>
        </p:spPr>
        <p:txBody>
          <a:bodyPr wrap="none" rtlCol="0">
            <a:spAutoFit/>
          </a:bodyPr>
          <a:lstStyle/>
          <a:p>
            <a:r>
              <a:rPr lang="fr-FR" sz="3600" u="sng" dirty="0">
                <a:solidFill>
                  <a:srgbClr val="7030A0"/>
                </a:solidFill>
              </a:rPr>
              <a:t>3 – Croissance et durée du stock</a:t>
            </a:r>
          </a:p>
        </p:txBody>
      </p:sp>
    </p:spTree>
    <p:extLst>
      <p:ext uri="{BB962C8B-B14F-4D97-AF65-F5344CB8AC3E}">
        <p14:creationId xmlns:p14="http://schemas.microsoft.com/office/powerpoint/2010/main" val="21595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grpId="0" nodeType="clickEffect">
                                  <p:stCondLst>
                                    <p:cond delay="0"/>
                                  </p:stCondLst>
                                  <p:childTnLst>
                                    <p:animMotion origin="layout" path="M -2.70833E-6 4.07407E-6 C 0.06901 4.07407E-6 0.125 0.05601 0.125 0.125 C 0.125 0.19398 0.06901 0.25 -2.70833E-6 0.25 C -0.06901 0.25 -0.125 0.19398 -0.125 0.125 C -0.125 0.05601 -0.06901 4.07407E-6 -2.70833E-6 4.07407E-6 Z " pathEditMode="relative" rAng="0" ptsTypes="AAAAA">
                                      <p:cBhvr>
                                        <p:cTn id="18" dur="2000" fill="hold"/>
                                        <p:tgtEl>
                                          <p:spTgt spid="17"/>
                                        </p:tgtEl>
                                        <p:attrNameLst>
                                          <p:attrName>ppt_x</p:attrName>
                                          <p:attrName>ppt_y</p:attrName>
                                        </p:attrNameLst>
                                      </p:cBhvr>
                                      <p:rCtr x="0" y="12500"/>
                                    </p:animMotion>
                                  </p:childTnLst>
                                </p:cTn>
                              </p:par>
                              <p:par>
                                <p:cTn id="19" presetID="6" presetClass="emph" presetSubtype="0" fill="hold" grpId="0" nodeType="withEffect">
                                  <p:stCondLst>
                                    <p:cond delay="0"/>
                                  </p:stCondLst>
                                  <p:childTnLst>
                                    <p:animScale>
                                      <p:cBhvr>
                                        <p:cTn id="20" dur="2000" fill="hold"/>
                                        <p:tgtEl>
                                          <p:spTgt spid="16"/>
                                        </p:tgtEl>
                                      </p:cBhvr>
                                      <p:by x="100000" y="2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p:bldP spid="16" grpId="0" animBg="1"/>
      <p:bldP spid="17" grpId="0" animBg="1"/>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466783" y="1235838"/>
            <a:ext cx="4256043" cy="1938992"/>
          </a:xfrm>
          <a:prstGeom prst="rect">
            <a:avLst/>
          </a:prstGeom>
          <a:noFill/>
        </p:spPr>
        <p:txBody>
          <a:bodyPr wrap="square" rtlCol="0">
            <a:spAutoFit/>
          </a:bodyPr>
          <a:lstStyle/>
          <a:p>
            <a:r>
              <a:rPr lang="fr-FR" sz="2400" dirty="0"/>
              <a:t>Si je recycle 30 % d’un matériau vingt ans après sa production, </a:t>
            </a:r>
          </a:p>
          <a:p>
            <a:endParaRPr lang="fr-FR" sz="2400" dirty="0"/>
          </a:p>
          <a:p>
            <a:r>
              <a:rPr lang="fr-FR" sz="2400" dirty="0"/>
              <a:t>j’ai un retard égal au taux de croissance puissance 20</a:t>
            </a:r>
          </a:p>
        </p:txBody>
      </p:sp>
      <p:sp>
        <p:nvSpPr>
          <p:cNvPr id="16" name="Rectangle 15"/>
          <p:cNvSpPr/>
          <p:nvPr/>
        </p:nvSpPr>
        <p:spPr>
          <a:xfrm>
            <a:off x="5854092" y="1121985"/>
            <a:ext cx="1162595" cy="2880000"/>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5854092" y="3137985"/>
            <a:ext cx="1162595" cy="864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9" name="Rectangle 18"/>
          <p:cNvSpPr/>
          <p:nvPr/>
        </p:nvSpPr>
        <p:spPr>
          <a:xfrm>
            <a:off x="5854091" y="1130990"/>
            <a:ext cx="1162595" cy="201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7" name="Rectangle 16"/>
          <p:cNvSpPr/>
          <p:nvPr/>
        </p:nvSpPr>
        <p:spPr>
          <a:xfrm>
            <a:off x="5854092" y="1121985"/>
            <a:ext cx="1162595" cy="28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Année n</a:t>
            </a:r>
          </a:p>
        </p:txBody>
      </p:sp>
      <p:sp>
        <p:nvSpPr>
          <p:cNvPr id="9" name="ZoneTexte 8"/>
          <p:cNvSpPr txBox="1"/>
          <p:nvPr/>
        </p:nvSpPr>
        <p:spPr>
          <a:xfrm>
            <a:off x="0" y="5198774"/>
            <a:ext cx="8289064" cy="584775"/>
          </a:xfrm>
          <a:prstGeom prst="rect">
            <a:avLst/>
          </a:prstGeom>
          <a:noFill/>
        </p:spPr>
        <p:txBody>
          <a:bodyPr wrap="none" rtlCol="0">
            <a:spAutoFit/>
          </a:bodyPr>
          <a:lstStyle/>
          <a:p>
            <a:r>
              <a:rPr lang="fr-FR" sz="3200" b="1" i="1" u="sng" dirty="0">
                <a:solidFill>
                  <a:srgbClr val="FF0000"/>
                </a:solidFill>
              </a:rPr>
              <a:t>Notre conception du recyclage est un problème.</a:t>
            </a:r>
          </a:p>
        </p:txBody>
      </p:sp>
      <p:sp>
        <p:nvSpPr>
          <p:cNvPr id="10" name="ZoneTexte 9"/>
          <p:cNvSpPr txBox="1"/>
          <p:nvPr/>
        </p:nvSpPr>
        <p:spPr>
          <a:xfrm>
            <a:off x="3149890" y="0"/>
            <a:ext cx="6325706" cy="646331"/>
          </a:xfrm>
          <a:prstGeom prst="rect">
            <a:avLst/>
          </a:prstGeom>
          <a:noFill/>
        </p:spPr>
        <p:txBody>
          <a:bodyPr wrap="none" rtlCol="0">
            <a:spAutoFit/>
          </a:bodyPr>
          <a:lstStyle/>
          <a:p>
            <a:r>
              <a:rPr lang="fr-FR" sz="3600" u="sng" dirty="0">
                <a:solidFill>
                  <a:srgbClr val="7030A0"/>
                </a:solidFill>
              </a:rPr>
              <a:t>3 – Croissance et durée du stock</a:t>
            </a:r>
          </a:p>
        </p:txBody>
      </p:sp>
      <p:pic>
        <p:nvPicPr>
          <p:cNvPr id="2" name="Image 1"/>
          <p:cNvPicPr>
            <a:picLocks noChangeAspect="1"/>
          </p:cNvPicPr>
          <p:nvPr/>
        </p:nvPicPr>
        <p:blipFill>
          <a:blip r:embed="rId2"/>
          <a:stretch>
            <a:fillRect/>
          </a:stretch>
        </p:blipFill>
        <p:spPr>
          <a:xfrm>
            <a:off x="8289064" y="4124325"/>
            <a:ext cx="3695700" cy="2733675"/>
          </a:xfrm>
          <a:prstGeom prst="rect">
            <a:avLst/>
          </a:prstGeom>
        </p:spPr>
      </p:pic>
    </p:spTree>
    <p:extLst>
      <p:ext uri="{BB962C8B-B14F-4D97-AF65-F5344CB8AC3E}">
        <p14:creationId xmlns:p14="http://schemas.microsoft.com/office/powerpoint/2010/main" val="41143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6" presetClass="emph" presetSubtype="0" fill="hold" grpId="0" nodeType="withEffect">
                                  <p:stCondLst>
                                    <p:cond delay="0"/>
                                  </p:stCondLst>
                                  <p:childTnLst>
                                    <p:animScale>
                                      <p:cBhvr>
                                        <p:cTn id="12" dur="2000" fill="hold"/>
                                        <p:tgtEl>
                                          <p:spTgt spid="16"/>
                                        </p:tgtEl>
                                      </p:cBhvr>
                                      <p:by x="100000" y="200000"/>
                                    </p:animScale>
                                  </p:childTnLst>
                                </p:cTn>
                              </p:par>
                              <p:par>
                                <p:cTn id="13" presetID="1" presetClass="path" presetSubtype="0" accel="50000" decel="50000" fill="hold" grpId="0" nodeType="withEffect">
                                  <p:stCondLst>
                                    <p:cond delay="0"/>
                                  </p:stCondLst>
                                  <p:childTnLst>
                                    <p:animMotion origin="layout" path="M -4.58333E-6 -1.85185E-6 C 0.06902 -1.85185E-6 0.125 0.05602 0.125 0.125 C 0.125 0.19398 0.06902 0.25 -4.58333E-6 0.25 C -0.06901 0.25 -0.125 0.19398 -0.125 0.125 C -0.125 0.05602 -0.06901 -1.85185E-6 -4.58333E-6 -1.85185E-6 Z " pathEditMode="relative" rAng="0" ptsTypes="AAAAA">
                                      <p:cBhvr>
                                        <p:cTn id="14" dur="2000" fill="hold"/>
                                        <p:tgtEl>
                                          <p:spTgt spid="18"/>
                                        </p:tgtEl>
                                        <p:attrNameLst>
                                          <p:attrName>ppt_x</p:attrName>
                                          <p:attrName>ppt_y</p:attrName>
                                        </p:attrNameLst>
                                      </p:cBhvr>
                                      <p:rCtr x="0" y="12500"/>
                                    </p:animMotion>
                                  </p:childTnLst>
                                </p:cTn>
                              </p:par>
                              <p:par>
                                <p:cTn id="15" presetID="37" presetClass="path" presetSubtype="0" accel="50000" decel="50000" fill="hold" grpId="0" nodeType="withEffect">
                                  <p:stCondLst>
                                    <p:cond delay="0"/>
                                  </p:stCondLst>
                                  <p:childTnLst>
                                    <p:animMotion origin="layout" path="M -4.58333E-6 4.44444E-6 L 0.0448 0.06226 C 0.05417 0.07638 0.06823 0.08402 0.08295 0.08402 C 0.09974 0.08402 0.11316 0.07638 0.12253 0.06226 L 0.16745 4.44444E-6 " pathEditMode="relative" rAng="0" ptsTypes="AAAAA">
                                      <p:cBhvr>
                                        <p:cTn id="16" dur="2000" fill="hold"/>
                                        <p:tgtEl>
                                          <p:spTgt spid="19"/>
                                        </p:tgtEl>
                                        <p:attrNameLst>
                                          <p:attrName>ppt_x</p:attrName>
                                          <p:attrName>ppt_y</p:attrName>
                                        </p:attrNameLst>
                                      </p:cBhvr>
                                      <p:rCtr x="8372" y="419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19" grpId="0" animBg="1"/>
      <p:bldP spid="17" grpId="0" animBg="1"/>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7785463" y="1489420"/>
            <a:ext cx="3918857" cy="1200329"/>
          </a:xfrm>
          <a:prstGeom prst="rect">
            <a:avLst/>
          </a:prstGeom>
          <a:noFill/>
        </p:spPr>
        <p:txBody>
          <a:bodyPr wrap="square" rtlCol="0">
            <a:spAutoFit/>
          </a:bodyPr>
          <a:lstStyle/>
          <a:p>
            <a:r>
              <a:rPr lang="fr-FR" sz="2400" dirty="0"/>
              <a:t>Temps de séjour =</a:t>
            </a:r>
          </a:p>
          <a:p>
            <a:r>
              <a:rPr lang="fr-FR" sz="2400" dirty="0"/>
              <a:t>Temps entre la production et le recyclage d’une pièce.</a:t>
            </a:r>
          </a:p>
        </p:txBody>
      </p:sp>
      <p:sp>
        <p:nvSpPr>
          <p:cNvPr id="23" name="ZoneTexte 22"/>
          <p:cNvSpPr txBox="1"/>
          <p:nvPr/>
        </p:nvSpPr>
        <p:spPr>
          <a:xfrm>
            <a:off x="7785462" y="3153310"/>
            <a:ext cx="4406538" cy="830997"/>
          </a:xfrm>
          <a:prstGeom prst="rect">
            <a:avLst/>
          </a:prstGeom>
          <a:noFill/>
        </p:spPr>
        <p:txBody>
          <a:bodyPr wrap="square" rtlCol="0">
            <a:spAutoFit/>
          </a:bodyPr>
          <a:lstStyle/>
          <a:p>
            <a:r>
              <a:rPr lang="fr-FR" sz="2400" dirty="0"/>
              <a:t>Ordonnées : délai gagné avant épuisement de la ressource.</a:t>
            </a:r>
          </a:p>
        </p:txBody>
      </p:sp>
      <p:pic>
        <p:nvPicPr>
          <p:cNvPr id="2" name="Image 1"/>
          <p:cNvPicPr>
            <a:picLocks noChangeAspect="1"/>
          </p:cNvPicPr>
          <p:nvPr/>
        </p:nvPicPr>
        <p:blipFill>
          <a:blip r:embed="rId2"/>
          <a:stretch>
            <a:fillRect/>
          </a:stretch>
        </p:blipFill>
        <p:spPr>
          <a:xfrm>
            <a:off x="316575" y="523220"/>
            <a:ext cx="7372465" cy="6265847"/>
          </a:xfrm>
          <a:prstGeom prst="rect">
            <a:avLst/>
          </a:prstGeom>
        </p:spPr>
      </p:pic>
      <p:sp>
        <p:nvSpPr>
          <p:cNvPr id="7" name="ZoneTexte 6"/>
          <p:cNvSpPr txBox="1"/>
          <p:nvPr/>
        </p:nvSpPr>
        <p:spPr>
          <a:xfrm>
            <a:off x="7785462" y="4246235"/>
            <a:ext cx="4406538" cy="1569660"/>
          </a:xfrm>
          <a:prstGeom prst="rect">
            <a:avLst/>
          </a:prstGeom>
          <a:noFill/>
        </p:spPr>
        <p:txBody>
          <a:bodyPr wrap="square" rtlCol="0">
            <a:spAutoFit/>
          </a:bodyPr>
          <a:lstStyle/>
          <a:p>
            <a:r>
              <a:rPr lang="fr-FR" sz="2400" dirty="0"/>
              <a:t>Fer : </a:t>
            </a:r>
          </a:p>
          <a:p>
            <a:r>
              <a:rPr lang="fr-FR" sz="2400" dirty="0"/>
              <a:t>60 à 70 % de taux de recyclage</a:t>
            </a:r>
          </a:p>
          <a:p>
            <a:r>
              <a:rPr lang="fr-FR" sz="2400" dirty="0"/>
              <a:t>3,5 % de croissance annuelle</a:t>
            </a:r>
          </a:p>
          <a:p>
            <a:r>
              <a:rPr lang="fr-FR" sz="2400" dirty="0"/>
              <a:t>Donc un gain de 12 ans.</a:t>
            </a:r>
          </a:p>
        </p:txBody>
      </p:sp>
      <p:sp>
        <p:nvSpPr>
          <p:cNvPr id="8" name="ZoneTexte 7"/>
          <p:cNvSpPr txBox="1"/>
          <p:nvPr/>
        </p:nvSpPr>
        <p:spPr>
          <a:xfrm>
            <a:off x="8795657" y="6083691"/>
            <a:ext cx="3396343" cy="646331"/>
          </a:xfrm>
          <a:prstGeom prst="rect">
            <a:avLst/>
          </a:prstGeom>
          <a:noFill/>
        </p:spPr>
        <p:txBody>
          <a:bodyPr wrap="square" rtlCol="0">
            <a:spAutoFit/>
          </a:bodyPr>
          <a:lstStyle/>
          <a:p>
            <a:r>
              <a:rPr lang="fr-FR" dirty="0"/>
              <a:t>François Grosse, MOOC Économie Circulaire et Innovation</a:t>
            </a:r>
          </a:p>
        </p:txBody>
      </p:sp>
      <p:sp>
        <p:nvSpPr>
          <p:cNvPr id="11" name="ZoneTexte 10"/>
          <p:cNvSpPr txBox="1"/>
          <p:nvPr/>
        </p:nvSpPr>
        <p:spPr>
          <a:xfrm>
            <a:off x="3149890" y="0"/>
            <a:ext cx="6325706" cy="646331"/>
          </a:xfrm>
          <a:prstGeom prst="rect">
            <a:avLst/>
          </a:prstGeom>
          <a:noFill/>
        </p:spPr>
        <p:txBody>
          <a:bodyPr wrap="none" rtlCol="0">
            <a:spAutoFit/>
          </a:bodyPr>
          <a:lstStyle/>
          <a:p>
            <a:r>
              <a:rPr lang="fr-FR" sz="3600" u="sng" dirty="0">
                <a:solidFill>
                  <a:srgbClr val="7030A0"/>
                </a:solidFill>
              </a:rPr>
              <a:t>3 – Croissance et durée du stock</a:t>
            </a:r>
          </a:p>
        </p:txBody>
      </p:sp>
    </p:spTree>
    <p:extLst>
      <p:ext uri="{BB962C8B-B14F-4D97-AF65-F5344CB8AC3E}">
        <p14:creationId xmlns:p14="http://schemas.microsoft.com/office/powerpoint/2010/main" val="35336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963" y="203056"/>
            <a:ext cx="5507182" cy="1325563"/>
          </a:xfrm>
        </p:spPr>
        <p:txBody>
          <a:bodyPr/>
          <a:lstStyle/>
          <a:p>
            <a:r>
              <a:rPr lang="fr-FR" dirty="0"/>
              <a:t>CONCLUSIONS Partie VI</a:t>
            </a:r>
          </a:p>
        </p:txBody>
      </p:sp>
      <p:sp>
        <p:nvSpPr>
          <p:cNvPr id="3" name="Espace réservé du contenu 2"/>
          <p:cNvSpPr>
            <a:spLocks noGrp="1"/>
          </p:cNvSpPr>
          <p:nvPr>
            <p:ph idx="1"/>
          </p:nvPr>
        </p:nvSpPr>
        <p:spPr>
          <a:xfrm>
            <a:off x="1101436" y="1188316"/>
            <a:ext cx="9372600" cy="5448011"/>
          </a:xfrm>
        </p:spPr>
        <p:txBody>
          <a:bodyPr>
            <a:noAutofit/>
          </a:bodyPr>
          <a:lstStyle/>
          <a:p>
            <a:r>
              <a:rPr lang="fr-FR" sz="3600" dirty="0"/>
              <a:t>Le recyclage, ce n’est pas de la magie.</a:t>
            </a:r>
          </a:p>
          <a:p>
            <a:pPr lvl="1"/>
            <a:r>
              <a:rPr lang="fr-FR" sz="3200" dirty="0"/>
              <a:t>Ça coûte de l’énergie (mais moins que la matière première)</a:t>
            </a:r>
          </a:p>
          <a:p>
            <a:pPr lvl="1"/>
            <a:r>
              <a:rPr lang="fr-FR" sz="3200" dirty="0"/>
              <a:t>Recycler à 100% et à l’infini, ça n’existe pas.</a:t>
            </a:r>
          </a:p>
          <a:p>
            <a:pPr lvl="1"/>
            <a:r>
              <a:rPr lang="fr-FR" sz="3200" dirty="0"/>
              <a:t>Les principales limitations sont :</a:t>
            </a:r>
          </a:p>
          <a:p>
            <a:pPr lvl="2"/>
            <a:r>
              <a:rPr lang="fr-FR" sz="2800" dirty="0"/>
              <a:t>L’insuffisance de la collecte</a:t>
            </a:r>
          </a:p>
          <a:p>
            <a:pPr lvl="2"/>
            <a:r>
              <a:rPr lang="fr-FR" sz="2800" dirty="0"/>
              <a:t>La dégradation de l’usage par l’insuffisance du tri face à la complexité des conceptions et des matériaux</a:t>
            </a:r>
          </a:p>
          <a:p>
            <a:pPr lvl="2"/>
            <a:r>
              <a:rPr lang="fr-FR" sz="2800" dirty="0"/>
              <a:t>La dispersion de la matière par les usages et par les procédés</a:t>
            </a:r>
          </a:p>
          <a:p>
            <a:pPr lvl="2"/>
            <a:r>
              <a:rPr lang="fr-FR" sz="2800" dirty="0"/>
              <a:t>La croissance perpétuelle de la demande.</a:t>
            </a:r>
          </a:p>
        </p:txBody>
      </p:sp>
    </p:spTree>
    <p:extLst>
      <p:ext uri="{BB962C8B-B14F-4D97-AF65-F5344CB8AC3E}">
        <p14:creationId xmlns:p14="http://schemas.microsoft.com/office/powerpoint/2010/main" val="1617238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F83B74D-597A-4124-B79A-8DB51DAC8CE7}"/>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287283" y="812800"/>
            <a:ext cx="10985354" cy="5569903"/>
          </a:xfrm>
          <a:prstGeom prst="rect">
            <a:avLst/>
          </a:prstGeom>
        </p:spPr>
      </p:pic>
      <p:sp>
        <p:nvSpPr>
          <p:cNvPr id="2" name="Title 1"/>
          <p:cNvSpPr>
            <a:spLocks noGrp="1"/>
          </p:cNvSpPr>
          <p:nvPr>
            <p:ph type="title"/>
          </p:nvPr>
        </p:nvSpPr>
        <p:spPr>
          <a:xfrm>
            <a:off x="838200" y="1"/>
            <a:ext cx="10515600" cy="812799"/>
          </a:xfrm>
        </p:spPr>
        <p:txBody>
          <a:bodyPr/>
          <a:lstStyle/>
          <a:p>
            <a:pPr algn="ctr"/>
            <a:r>
              <a:rPr lang="fr-FR" dirty="0"/>
              <a:t>Retour au développement durable…</a:t>
            </a:r>
          </a:p>
        </p:txBody>
      </p:sp>
      <p:sp>
        <p:nvSpPr>
          <p:cNvPr id="7" name="ZoneTexte 6">
            <a:extLst>
              <a:ext uri="{FF2B5EF4-FFF2-40B4-BE49-F238E27FC236}">
                <a16:creationId xmlns:a16="http://schemas.microsoft.com/office/drawing/2014/main" id="{82B3D974-7E93-4114-8B8A-C4A3AC47E1B2}"/>
              </a:ext>
            </a:extLst>
          </p:cNvPr>
          <p:cNvSpPr txBox="1"/>
          <p:nvPr/>
        </p:nvSpPr>
        <p:spPr>
          <a:xfrm>
            <a:off x="2397761" y="1560897"/>
            <a:ext cx="5648957" cy="64633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Définition internationale du développement durable (« </a:t>
            </a:r>
            <a:r>
              <a:rPr lang="fr-FR" dirty="0" err="1"/>
              <a:t>sustainable</a:t>
            </a:r>
            <a:r>
              <a:rPr lang="fr-FR" dirty="0"/>
              <a:t> </a:t>
            </a:r>
            <a:r>
              <a:rPr lang="fr-FR" dirty="0" err="1"/>
              <a:t>development</a:t>
            </a:r>
            <a:r>
              <a:rPr lang="fr-FR" dirty="0"/>
              <a:t> ») dans le rapport Brundtland.</a:t>
            </a:r>
          </a:p>
        </p:txBody>
      </p:sp>
      <p:cxnSp>
        <p:nvCxnSpPr>
          <p:cNvPr id="9" name="Connecteur droit avec flèche 8">
            <a:extLst>
              <a:ext uri="{FF2B5EF4-FFF2-40B4-BE49-F238E27FC236}">
                <a16:creationId xmlns:a16="http://schemas.microsoft.com/office/drawing/2014/main" id="{2A73C3D4-7D8B-408B-86C4-B898C3DD73D7}"/>
              </a:ext>
            </a:extLst>
          </p:cNvPr>
          <p:cNvCxnSpPr>
            <a:cxnSpLocks/>
          </p:cNvCxnSpPr>
          <p:nvPr/>
        </p:nvCxnSpPr>
        <p:spPr>
          <a:xfrm>
            <a:off x="5222240" y="2210971"/>
            <a:ext cx="0" cy="1040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4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7">
            <a:extLst>
              <a:ext uri="{FF2B5EF4-FFF2-40B4-BE49-F238E27FC236}">
                <a16:creationId xmlns:a16="http://schemas.microsoft.com/office/drawing/2014/main" id="{203A7BE3-EDC4-4AA9-A029-73C974B4A994}"/>
              </a:ext>
            </a:extLst>
          </p:cNvPr>
          <p:cNvPicPr>
            <a:picLocks noGrp="1" noChangeAspect="1"/>
          </p:cNvPicPr>
          <p:nvPr>
            <p:ph idx="1"/>
          </p:nvPr>
        </p:nvPicPr>
        <p:blipFill rotWithShape="1">
          <a:blip r:embed="rId2">
            <a:clrChange>
              <a:clrFrom>
                <a:srgbClr val="FFFFFF"/>
              </a:clrFrom>
              <a:clrTo>
                <a:srgbClr val="FFFFFF">
                  <a:alpha val="0"/>
                </a:srgbClr>
              </a:clrTo>
            </a:clrChange>
          </a:blip>
          <a:srcRect t="2134"/>
          <a:stretch/>
        </p:blipFill>
        <p:spPr>
          <a:xfrm>
            <a:off x="0" y="518160"/>
            <a:ext cx="9677878" cy="6333836"/>
          </a:xfrm>
          <a:prstGeom prst="rect">
            <a:avLst/>
          </a:prstGeom>
        </p:spPr>
      </p:pic>
      <p:sp>
        <p:nvSpPr>
          <p:cNvPr id="2" name="Titre 1">
            <a:extLst>
              <a:ext uri="{FF2B5EF4-FFF2-40B4-BE49-F238E27FC236}">
                <a16:creationId xmlns:a16="http://schemas.microsoft.com/office/drawing/2014/main" id="{B6F697E3-FC41-4B3D-B601-0F2CFE5F8F91}"/>
              </a:ext>
            </a:extLst>
          </p:cNvPr>
          <p:cNvSpPr>
            <a:spLocks noGrp="1"/>
          </p:cNvSpPr>
          <p:nvPr>
            <p:ph type="title"/>
          </p:nvPr>
        </p:nvSpPr>
        <p:spPr>
          <a:xfrm>
            <a:off x="363018" y="1204478"/>
            <a:ext cx="2999942" cy="928717"/>
          </a:xfrm>
        </p:spPr>
        <p:txBody>
          <a:bodyPr>
            <a:normAutofit/>
          </a:bodyPr>
          <a:lstStyle/>
          <a:p>
            <a:r>
              <a:rPr lang="fr-FR" b="1" dirty="0"/>
              <a:t>Durable ???</a:t>
            </a:r>
          </a:p>
        </p:txBody>
      </p:sp>
      <p:sp>
        <p:nvSpPr>
          <p:cNvPr id="5" name="Titre 1">
            <a:extLst>
              <a:ext uri="{FF2B5EF4-FFF2-40B4-BE49-F238E27FC236}">
                <a16:creationId xmlns:a16="http://schemas.microsoft.com/office/drawing/2014/main" id="{2B468955-CE80-4AD3-990A-6A5C4DD92FBB}"/>
              </a:ext>
            </a:extLst>
          </p:cNvPr>
          <p:cNvSpPr txBox="1">
            <a:spLocks/>
          </p:cNvSpPr>
          <p:nvPr/>
        </p:nvSpPr>
        <p:spPr>
          <a:xfrm>
            <a:off x="9635396" y="2432315"/>
            <a:ext cx="2524282" cy="2367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1"/>
                </a:solidFill>
                <a:latin typeface="Arial" charset="0"/>
                <a:ea typeface="Arial" charset="0"/>
                <a:cs typeface="Arial" charset="0"/>
              </a:defRPr>
            </a:lvl1pPr>
          </a:lstStyle>
          <a:p>
            <a:r>
              <a:rPr lang="fr-FR" sz="2800" b="1" dirty="0"/>
              <a:t>Quel niveau de vie pour passer sous la barre de 1 planète ?</a:t>
            </a:r>
          </a:p>
        </p:txBody>
      </p:sp>
      <p:sp>
        <p:nvSpPr>
          <p:cNvPr id="6" name="Flèche : droite 5">
            <a:extLst>
              <a:ext uri="{FF2B5EF4-FFF2-40B4-BE49-F238E27FC236}">
                <a16:creationId xmlns:a16="http://schemas.microsoft.com/office/drawing/2014/main" id="{F29E5DE6-35B0-4EAE-AA66-B99B4CAA19FE}"/>
              </a:ext>
            </a:extLst>
          </p:cNvPr>
          <p:cNvSpPr/>
          <p:nvPr/>
        </p:nvSpPr>
        <p:spPr>
          <a:xfrm rot="9662210">
            <a:off x="8946730" y="4746375"/>
            <a:ext cx="1462297" cy="595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918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82817F-0BE0-4851-B330-94E2D62A6E32}"/>
              </a:ext>
            </a:extLst>
          </p:cNvPr>
          <p:cNvSpPr>
            <a:spLocks noGrp="1"/>
          </p:cNvSpPr>
          <p:nvPr>
            <p:ph idx="1"/>
          </p:nvPr>
        </p:nvSpPr>
        <p:spPr>
          <a:xfrm>
            <a:off x="929640" y="569762"/>
            <a:ext cx="4953000" cy="4640593"/>
          </a:xfrm>
        </p:spPr>
        <p:txBody>
          <a:bodyPr>
            <a:normAutofit fontScale="77500" lnSpcReduction="20000"/>
          </a:bodyPr>
          <a:lstStyle/>
          <a:p>
            <a:pPr marL="0" indent="0" algn="just">
              <a:buNone/>
            </a:pPr>
            <a:r>
              <a:rPr lang="fr-FR" dirty="0"/>
              <a:t>Rapport </a:t>
            </a:r>
            <a:r>
              <a:rPr lang="fr-FR" dirty="0" err="1"/>
              <a:t>Bruntland</a:t>
            </a:r>
            <a:r>
              <a:rPr lang="fr-FR" dirty="0"/>
              <a:t>, 1989 :</a:t>
            </a:r>
          </a:p>
          <a:p>
            <a:pPr marL="0" indent="0" algn="just">
              <a:buNone/>
            </a:pPr>
            <a:r>
              <a:rPr lang="fr-FR" dirty="0"/>
              <a:t>« Le genre humain a parfaitement les moyens d’assumer un développement durable, de </a:t>
            </a:r>
            <a:r>
              <a:rPr lang="fr-FR" b="1" dirty="0"/>
              <a:t>répondre aux besoins du présent sans compromettre la possibilité pour les générations à venir de satisfaire les leurs</a:t>
            </a:r>
            <a:r>
              <a:rPr lang="fr-FR" dirty="0"/>
              <a:t>. La notion de développement durable implique certes des limites. Il ne s’agit pourtant </a:t>
            </a:r>
            <a:r>
              <a:rPr lang="fr-FR" b="1" dirty="0"/>
              <a:t>pas de limites absolues </a:t>
            </a:r>
            <a:r>
              <a:rPr lang="fr-FR" dirty="0"/>
              <a:t>mais de celles qu’imposent l’état actuel de nos techniques et de l’organisation sociale ainsi que de la capacité de la biosphère de supporter les effets de l’activité humaine. Mais nous sommes capables d’améliorer nos techniques et notre organisation sociale de manière à ouvrir la voie à une nouvelle ère de croissance économique. »</a:t>
            </a:r>
          </a:p>
        </p:txBody>
      </p:sp>
      <p:pic>
        <p:nvPicPr>
          <p:cNvPr id="5" name="Image 4">
            <a:extLst>
              <a:ext uri="{FF2B5EF4-FFF2-40B4-BE49-F238E27FC236}">
                <a16:creationId xmlns:a16="http://schemas.microsoft.com/office/drawing/2014/main" id="{C9D983D3-76ED-48C4-AF74-50E01F9522AF}"/>
              </a:ext>
            </a:extLst>
          </p:cNvPr>
          <p:cNvPicPr>
            <a:picLocks noChangeAspect="1"/>
          </p:cNvPicPr>
          <p:nvPr/>
        </p:nvPicPr>
        <p:blipFill>
          <a:blip r:embed="rId2"/>
          <a:stretch>
            <a:fillRect/>
          </a:stretch>
        </p:blipFill>
        <p:spPr>
          <a:xfrm>
            <a:off x="6619240" y="1285240"/>
            <a:ext cx="5572760" cy="5572760"/>
          </a:xfrm>
          <a:prstGeom prst="rect">
            <a:avLst/>
          </a:prstGeom>
        </p:spPr>
      </p:pic>
      <p:sp>
        <p:nvSpPr>
          <p:cNvPr id="8" name="Espace réservé du contenu 2">
            <a:extLst>
              <a:ext uri="{FF2B5EF4-FFF2-40B4-BE49-F238E27FC236}">
                <a16:creationId xmlns:a16="http://schemas.microsoft.com/office/drawing/2014/main" id="{0E44D161-52EC-411A-A7E2-715A36145084}"/>
              </a:ext>
            </a:extLst>
          </p:cNvPr>
          <p:cNvSpPr txBox="1">
            <a:spLocks/>
          </p:cNvSpPr>
          <p:nvPr/>
        </p:nvSpPr>
        <p:spPr>
          <a:xfrm>
            <a:off x="6929120" y="696239"/>
            <a:ext cx="5262880" cy="958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
              <a:defRPr sz="2000" kern="1200">
                <a:solidFill>
                  <a:schemeClr val="accent2"/>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charset="2"/>
              <a:buChar char="§"/>
              <a:defRPr sz="1800" kern="1200">
                <a:solidFill>
                  <a:schemeClr val="accent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1600" kern="1200">
                <a:solidFill>
                  <a:schemeClr val="accent2"/>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Wingdings" charset="2"/>
              <a:buChar char="§"/>
              <a:defRPr sz="1400" kern="1200">
                <a:solidFill>
                  <a:schemeClr val="accent2"/>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
              <a:defRPr sz="1400" kern="1200">
                <a:solidFill>
                  <a:schemeClr val="accent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fr-FR" dirty="0"/>
              <a:t>Les 9 limites planétaires </a:t>
            </a:r>
          </a:p>
          <a:p>
            <a:pPr marL="0" indent="0">
              <a:buFont typeface="Wingdings" charset="2"/>
              <a:buNone/>
            </a:pPr>
            <a:r>
              <a:rPr lang="fr-FR" sz="1400" dirty="0"/>
              <a:t>visible sur </a:t>
            </a:r>
            <a:r>
              <a:rPr lang="fr-FR" sz="1400" dirty="0">
                <a:hlinkClick r:id="rId3"/>
              </a:rPr>
              <a:t>https://www.notre-environnement.gouv.fr/themes/societe/article/limites-planetaires</a:t>
            </a:r>
            <a:endParaRPr lang="fr-FR" dirty="0"/>
          </a:p>
        </p:txBody>
      </p:sp>
      <p:sp>
        <p:nvSpPr>
          <p:cNvPr id="9" name="ZoneTexte 8">
            <a:extLst>
              <a:ext uri="{FF2B5EF4-FFF2-40B4-BE49-F238E27FC236}">
                <a16:creationId xmlns:a16="http://schemas.microsoft.com/office/drawing/2014/main" id="{95DA26D3-C566-4394-A9F4-29C88FC7C6FD}"/>
              </a:ext>
            </a:extLst>
          </p:cNvPr>
          <p:cNvSpPr txBox="1"/>
          <p:nvPr/>
        </p:nvSpPr>
        <p:spPr>
          <a:xfrm>
            <a:off x="307340" y="5210355"/>
            <a:ext cx="5943600" cy="138499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800" b="1" dirty="0"/>
              <a:t>Le développement durable est une théorie falsifiée mais pourtant utilisée comme cadre de référence.</a:t>
            </a:r>
          </a:p>
        </p:txBody>
      </p:sp>
    </p:spTree>
    <p:extLst>
      <p:ext uri="{BB962C8B-B14F-4D97-AF65-F5344CB8AC3E}">
        <p14:creationId xmlns:p14="http://schemas.microsoft.com/office/powerpoint/2010/main" val="10269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1218" y="115743"/>
            <a:ext cx="10515600" cy="1325563"/>
          </a:xfrm>
        </p:spPr>
        <p:txBody>
          <a:bodyPr/>
          <a:lstStyle/>
          <a:p>
            <a:r>
              <a:rPr lang="fr-FR" dirty="0"/>
              <a:t>Une citation de Stanley Jevons (1865)</a:t>
            </a:r>
          </a:p>
        </p:txBody>
      </p:sp>
      <p:sp>
        <p:nvSpPr>
          <p:cNvPr id="4" name="Espace réservé du contenu 3"/>
          <p:cNvSpPr>
            <a:spLocks noGrp="1"/>
          </p:cNvSpPr>
          <p:nvPr>
            <p:ph idx="1"/>
          </p:nvPr>
        </p:nvSpPr>
        <p:spPr>
          <a:xfrm>
            <a:off x="889951" y="1441306"/>
            <a:ext cx="10515600" cy="5167312"/>
          </a:xfrm>
        </p:spPr>
        <p:txBody>
          <a:bodyPr>
            <a:normAutofit/>
          </a:bodyPr>
          <a:lstStyle/>
          <a:p>
            <a:pPr marL="0" indent="0">
              <a:buNone/>
            </a:pPr>
            <a:r>
              <a:rPr lang="fr-FR" dirty="0"/>
              <a:t>« </a:t>
            </a:r>
            <a:r>
              <a:rPr lang="en-GB" dirty="0"/>
              <a:t>The alternatives before us are simple. Our empire and race already comprise one-fifth of the world's population, and by our plantation of new states, by our guardianship of the seas, by our penetrating commerce, by the example of our just laws and firm constitution, and above all by the dissemination of our new arts, we stimulate the progress of mankind in a degree not to be measured. </a:t>
            </a:r>
            <a:r>
              <a:rPr lang="en-GB" b="1" dirty="0"/>
              <a:t>If we lavishly and boldly push forward in the creation and distribution of our riches, it is hard to over-estimate the pitch of beneficial influence to which we may attain in the present. </a:t>
            </a:r>
          </a:p>
          <a:p>
            <a:pPr marL="0" indent="0">
              <a:buNone/>
            </a:pPr>
            <a:r>
              <a:rPr lang="en-GB" b="1" i="1" dirty="0"/>
              <a:t>But the maintenance of such a position is physically impossible. We have to make the momentous choice between brief greatness and longer continued mediocrity.”</a:t>
            </a:r>
            <a:endParaRPr lang="en-GB" dirty="0"/>
          </a:p>
        </p:txBody>
      </p:sp>
    </p:spTree>
    <p:extLst>
      <p:ext uri="{BB962C8B-B14F-4D97-AF65-F5344CB8AC3E}">
        <p14:creationId xmlns:p14="http://schemas.microsoft.com/office/powerpoint/2010/main" val="25930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2739</TotalTime>
  <Words>5034</Words>
  <Application>Microsoft Office PowerPoint</Application>
  <PresentationFormat>Grand écran</PresentationFormat>
  <Paragraphs>633</Paragraphs>
  <Slides>98</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98</vt:i4>
      </vt:variant>
    </vt:vector>
  </HeadingPairs>
  <TitlesOfParts>
    <vt:vector size="106" baseType="lpstr">
      <vt:lpstr>Algerian</vt:lpstr>
      <vt:lpstr>Arial</vt:lpstr>
      <vt:lpstr>Calibri</vt:lpstr>
      <vt:lpstr>Calibri Light</vt:lpstr>
      <vt:lpstr>Cambria Math</vt:lpstr>
      <vt:lpstr>Times New Roman</vt:lpstr>
      <vt:lpstr>Wingdings</vt:lpstr>
      <vt:lpstr>Thème Office</vt:lpstr>
      <vt:lpstr>Ressources &amp; Pénuries</vt:lpstr>
      <vt:lpstr>Contexte : le développement durable </vt:lpstr>
      <vt:lpstr>Et donc, cette transition énergétique écologique ?</vt:lpstr>
      <vt:lpstr>Plan</vt:lpstr>
      <vt:lpstr>I - Cris d’alarme et criticité</vt:lpstr>
      <vt:lpstr>Présentation PowerPoint</vt:lpstr>
      <vt:lpstr>Flux de pétrole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CONCLUSIONS Partie I</vt:lpstr>
      <vt:lpstr>II – La croûte terrestre, les mines, les minerais</vt:lpstr>
      <vt:lpstr>La croûte terrestre : épaisseur (en km)</vt:lpstr>
      <vt:lpstr>La croûte terrestre : température</vt:lpstr>
      <vt:lpstr>Abondance relative des éléments dans la croûte terrestre</vt:lpstr>
      <vt:lpstr>Qu’est-ce qu’un minerai?</vt:lpstr>
      <vt:lpstr>Du minerai au métal : </vt:lpstr>
      <vt:lpstr>Présentation PowerPoint</vt:lpstr>
      <vt:lpstr>Présentation PowerPoint</vt:lpstr>
      <vt:lpstr>CONCLUSIONS Partie II</vt:lpstr>
      <vt:lpstr>III Ressources vs. Réserves</vt:lpstr>
      <vt:lpstr>Présentation PowerPoint</vt:lpstr>
      <vt:lpstr>Présentation PowerPoint</vt:lpstr>
      <vt:lpstr>Présentation PowerPoint</vt:lpstr>
      <vt:lpstr>La roue des métaux !</vt:lpstr>
      <vt:lpstr>La roue des métaux !</vt:lpstr>
      <vt:lpstr>La roue des métaux !</vt:lpstr>
      <vt:lpstr>Présentation PowerPoint</vt:lpstr>
      <vt:lpstr>Présentation PowerPoint</vt:lpstr>
      <vt:lpstr>Présentation PowerPoint</vt:lpstr>
      <vt:lpstr>Présentation PowerPoint</vt:lpstr>
      <vt:lpstr>Présentation PowerPoint</vt:lpstr>
      <vt:lpstr>Retour sur le zinc</vt:lpstr>
      <vt:lpstr>Présentation PowerPoint</vt:lpstr>
      <vt:lpstr>Présentation PowerPoint</vt:lpstr>
      <vt:lpstr>III Ressources vs. Réserves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CONCLUSIONS Partie III</vt:lpstr>
      <vt:lpstr>IV La limite floue de l’énergie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CONCLUSIONS Partie IV</vt:lpstr>
      <vt:lpstr>V Et l’humain, la planète, le climat ?</vt:lpstr>
      <vt:lpstr>Heureusement, le gouvernement agit.</vt:lpstr>
      <vt:lpstr>Présentation PowerPoint</vt:lpstr>
      <vt:lpstr>Présentation PowerPoint</vt:lpstr>
      <vt:lpstr>Présentation PowerPoint</vt:lpstr>
      <vt:lpstr>Présentation PowerPoint</vt:lpstr>
      <vt:lpstr>Présentation PowerPoint</vt:lpstr>
      <vt:lpstr>Présentation PowerPoint</vt:lpstr>
      <vt:lpstr>Les mines de nickel en Nouvelle-Calédonie</vt:lpstr>
      <vt:lpstr>Les mines de nickel en Nouvelle-Calédonie</vt:lpstr>
      <vt:lpstr>Les mines de nickel en Nouvelle-Calédonie</vt:lpstr>
      <vt:lpstr>Présentation PowerPoint</vt:lpstr>
      <vt:lpstr>Présentation PowerPoint</vt:lpstr>
      <vt:lpstr>Présentation PowerPoint</vt:lpstr>
      <vt:lpstr>Présentation PowerPoint</vt:lpstr>
      <vt:lpstr>CONCLUSIONS Partie V</vt:lpstr>
      <vt:lpstr>VI La différence entre recyclage et magie</vt:lpstr>
      <vt:lpstr>Présentation PowerPoint</vt:lpstr>
      <vt:lpstr>1 - Dégradation de l’usage</vt:lpstr>
      <vt:lpstr>1 - Dégradation de l’usage</vt:lpstr>
      <vt:lpstr>1,5 – Dégradation de l’usage et dispersion</vt:lpstr>
      <vt:lpstr>1,5 – Dégradation de l’usage et dispersion</vt:lpstr>
      <vt:lpstr>Dégradation de l’usage et dispersion</vt:lpstr>
      <vt:lpstr>II - Dispersion : usages dispersifs</vt:lpstr>
      <vt:lpstr>Présentation PowerPoint</vt:lpstr>
      <vt:lpstr>Présentation PowerPoint</vt:lpstr>
      <vt:lpstr>Présentation PowerPoint</vt:lpstr>
      <vt:lpstr>Présentation PowerPoint</vt:lpstr>
      <vt:lpstr>CONCLUSIONS Partie VI</vt:lpstr>
      <vt:lpstr>Retour au développement durable…</vt:lpstr>
      <vt:lpstr>Durable ???</vt:lpstr>
      <vt:lpstr>Présentation PowerPoint</vt:lpstr>
      <vt:lpstr>Une citation de Stanley Jevons (1865)</vt:lpstr>
    </vt:vector>
  </TitlesOfParts>
  <Company>Centrale Lille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Ressources &amp; Pénuries</dc:title>
  <dc:creator>Alexandre MEGE-REVIL</dc:creator>
  <cp:lastModifiedBy>alexandre.mege-revil</cp:lastModifiedBy>
  <cp:revision>68</cp:revision>
  <dcterms:created xsi:type="dcterms:W3CDTF">2022-03-27T18:39:35Z</dcterms:created>
  <dcterms:modified xsi:type="dcterms:W3CDTF">2022-11-24T14:36:42Z</dcterms:modified>
</cp:coreProperties>
</file>